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6"/>
    <p:sldMasterId id="2147483662" r:id="rId17"/>
    <p:sldMasterId id="2147483674" r:id="rId18"/>
  </p:sldMasterIdLst>
  <p:notesMasterIdLst>
    <p:notesMasterId r:id="rId55"/>
  </p:notesMasterIdLst>
  <p:sldIdLst>
    <p:sldId id="325" r:id="rId19"/>
    <p:sldId id="326" r:id="rId20"/>
    <p:sldId id="264" r:id="rId21"/>
    <p:sldId id="323" r:id="rId22"/>
    <p:sldId id="265" r:id="rId23"/>
    <p:sldId id="324" r:id="rId24"/>
    <p:sldId id="275" r:id="rId25"/>
    <p:sldId id="278" r:id="rId26"/>
    <p:sldId id="277" r:id="rId27"/>
    <p:sldId id="285" r:id="rId28"/>
    <p:sldId id="284" r:id="rId29"/>
    <p:sldId id="283" r:id="rId30"/>
    <p:sldId id="286" r:id="rId31"/>
    <p:sldId id="287" r:id="rId32"/>
    <p:sldId id="289" r:id="rId33"/>
    <p:sldId id="288" r:id="rId34"/>
    <p:sldId id="290" r:id="rId35"/>
    <p:sldId id="291" r:id="rId36"/>
    <p:sldId id="292" r:id="rId37"/>
    <p:sldId id="310" r:id="rId38"/>
    <p:sldId id="293" r:id="rId39"/>
    <p:sldId id="312" r:id="rId40"/>
    <p:sldId id="329" r:id="rId41"/>
    <p:sldId id="330" r:id="rId42"/>
    <p:sldId id="311" r:id="rId43"/>
    <p:sldId id="313" r:id="rId44"/>
    <p:sldId id="328" r:id="rId45"/>
    <p:sldId id="321" r:id="rId46"/>
    <p:sldId id="319" r:id="rId47"/>
    <p:sldId id="315" r:id="rId48"/>
    <p:sldId id="316" r:id="rId49"/>
    <p:sldId id="317" r:id="rId50"/>
    <p:sldId id="320" r:id="rId51"/>
    <p:sldId id="301" r:id="rId52"/>
    <p:sldId id="307" r:id="rId53"/>
    <p:sldId id="327" r:id="rId54"/>
  </p:sldIdLst>
  <p:sldSz cx="9144000" cy="6858000" type="screen4x3"/>
  <p:notesSz cx="6858000" cy="9144000"/>
  <p:defaultTextStyle>
    <a:defPPr>
      <a:defRPr lang="pt-BR"/>
    </a:defPPr>
    <a:lvl1pPr marL="0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7C80"/>
    <a:srgbClr val="FF99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9" autoAdjust="0"/>
    <p:restoredTop sz="72970" autoAdjust="0"/>
  </p:normalViewPr>
  <p:slideViewPr>
    <p:cSldViewPr>
      <p:cViewPr varScale="1">
        <p:scale>
          <a:sx n="63" d="100"/>
          <a:sy n="63" d="100"/>
        </p:scale>
        <p:origin x="2011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Master" Target="slideMasters/slideMaster3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2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viewProps" Target="view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3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2800" baseline="0" dirty="0"/>
              <a:t>Padrão de regressão do tumor residual e total</a:t>
            </a:r>
            <a:endParaRPr lang="pt-BR" sz="2800" dirty="0"/>
          </a:p>
        </c:rich>
      </c:tx>
      <c:layout>
        <c:manualLayout>
          <c:xMode val="edge"/>
          <c:yMode val="edge"/>
          <c:x val="6.9246949469513222E-2"/>
          <c:y val="6.111111111111114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768749101389813E-2"/>
          <c:y val="0.18680048231498486"/>
          <c:w val="0.92231250898610129"/>
          <c:h val="0.654495592159282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Número de pacientes com doença residual e regressão tumoral total</c:v>
                </c:pt>
              </c:strCache>
            </c:strRef>
          </c:tx>
          <c:spPr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33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C9A4-4C91-8555-4DCBC77C3468}"/>
              </c:ext>
            </c:extLst>
          </c:dPt>
          <c:cat>
            <c:strRef>
              <c:f>Plan1!$A$2:$A$5</c:f>
              <c:strCache>
                <c:ptCount val="2"/>
                <c:pt idx="0">
                  <c:v>Adenocarcinoma residual</c:v>
                </c:pt>
                <c:pt idx="1">
                  <c:v>Ausência de lesão residual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35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A4-4C91-8555-4DCBC77C34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310720"/>
        <c:axId val="155312512"/>
      </c:barChart>
      <c:catAx>
        <c:axId val="155310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55312512"/>
        <c:crosses val="autoZero"/>
        <c:auto val="1"/>
        <c:lblAlgn val="ctr"/>
        <c:lblOffset val="100"/>
        <c:noMultiLvlLbl val="0"/>
      </c:catAx>
      <c:valAx>
        <c:axId val="155312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310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pt-BR" sz="2800" dirty="0"/>
              <a:t>Padrão</a:t>
            </a:r>
            <a:r>
              <a:rPr lang="pt-BR" sz="2800" baseline="0" dirty="0"/>
              <a:t> de efeito do tratamento </a:t>
            </a:r>
            <a:r>
              <a:rPr lang="pt-BR" sz="2800" baseline="0" dirty="0" err="1"/>
              <a:t>neoadjuvante</a:t>
            </a:r>
            <a:endParaRPr lang="pt-BR" sz="2800" dirty="0"/>
          </a:p>
        </c:rich>
      </c:tx>
      <c:layout>
        <c:manualLayout>
          <c:xMode val="edge"/>
          <c:yMode val="edge"/>
          <c:x val="0.20275656167979"/>
          <c:y val="5.185185185185186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7687491013898144E-2"/>
          <c:y val="0.18680048231498492"/>
          <c:w val="0.92231250898610107"/>
          <c:h val="0.654495592159282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2200-4076-B9C1-1CF322156C1A}"/>
              </c:ext>
            </c:extLst>
          </c:dPt>
          <c:dPt>
            <c:idx val="2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200-4076-B9C1-1CF322156C1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2200-4076-B9C1-1CF322156C1A}"/>
              </c:ext>
            </c:extLst>
          </c:dPt>
          <c:cat>
            <c:strRef>
              <c:f>Plan1!$A$2:$A$5</c:f>
              <c:strCache>
                <c:ptCount val="4"/>
                <c:pt idx="0">
                  <c:v>Escore 3</c:v>
                </c:pt>
                <c:pt idx="1">
                  <c:v>Escore 2 </c:v>
                </c:pt>
                <c:pt idx="2">
                  <c:v>Escore 1</c:v>
                </c:pt>
                <c:pt idx="3">
                  <c:v>Escore 0 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</c:v>
                </c:pt>
                <c:pt idx="1">
                  <c:v>25</c:v>
                </c:pt>
                <c:pt idx="2">
                  <c:v>9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00-4076-B9C1-1CF322156C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089408"/>
        <c:axId val="161090944"/>
      </c:barChart>
      <c:catAx>
        <c:axId val="161089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61090944"/>
        <c:crosses val="autoZero"/>
        <c:auto val="1"/>
        <c:lblAlgn val="ctr"/>
        <c:lblOffset val="100"/>
        <c:noMultiLvlLbl val="0"/>
      </c:catAx>
      <c:valAx>
        <c:axId val="161090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1089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pt-BR" sz="2800" dirty="0"/>
              <a:t>Distribuição</a:t>
            </a:r>
            <a:r>
              <a:rPr lang="pt-BR" sz="2800" baseline="0" dirty="0"/>
              <a:t> da neoplasia residual em relação </a:t>
            </a:r>
          </a:p>
          <a:p>
            <a:pPr>
              <a:defRPr sz="2800"/>
            </a:pPr>
            <a:r>
              <a:rPr lang="pt-BR" sz="2800" baseline="0" dirty="0"/>
              <a:t>à área tumoral macroscópica  </a:t>
            </a:r>
            <a:endParaRPr lang="pt-BR" sz="2800" dirty="0"/>
          </a:p>
        </c:rich>
      </c:tx>
      <c:layout>
        <c:manualLayout>
          <c:xMode val="edge"/>
          <c:yMode val="edge"/>
          <c:x val="9.7532063820673087E-2"/>
          <c:y val="6.111111111111112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7687491013898144E-2"/>
          <c:y val="0.18680048231498492"/>
          <c:w val="0.92231250898610107"/>
          <c:h val="0.654495592159282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Distribuição da neoplasia em relação à área tumoral macroscópica</c:v>
                </c:pt>
              </c:strCache>
            </c:strRef>
          </c:tx>
          <c:spPr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33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7DE2-49AA-8D29-21BA6D8BFA57}"/>
              </c:ext>
            </c:extLst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DE2-49AA-8D29-21BA6D8BFA57}"/>
              </c:ext>
            </c:extLst>
          </c:dPt>
          <c:cat>
            <c:strRef>
              <c:f>Plan1!$A$2:$A$5</c:f>
              <c:strCache>
                <c:ptCount val="2"/>
                <c:pt idx="0">
                  <c:v>Células Neoplásicas além da área tumoral macroscópica</c:v>
                </c:pt>
                <c:pt idx="1">
                  <c:v>Células Neoplásicas restritas à área tumoral macroscópica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23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E2-49AA-8D29-21BA6D8BF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403968"/>
        <c:axId val="158413952"/>
      </c:barChart>
      <c:catAx>
        <c:axId val="158403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58413952"/>
        <c:crosses val="autoZero"/>
        <c:auto val="1"/>
        <c:lblAlgn val="ctr"/>
        <c:lblOffset val="100"/>
        <c:noMultiLvlLbl val="0"/>
      </c:catAx>
      <c:valAx>
        <c:axId val="158413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403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600"/>
            </a:pPr>
            <a:r>
              <a:rPr lang="pt-BR" sz="2600" dirty="0"/>
              <a:t>Padrão de distribuição</a:t>
            </a:r>
            <a:r>
              <a:rPr lang="pt-BR" sz="2600" baseline="0" dirty="0"/>
              <a:t> das células neoplásicas </a:t>
            </a:r>
          </a:p>
          <a:p>
            <a:pPr>
              <a:defRPr sz="2600"/>
            </a:pPr>
            <a:r>
              <a:rPr lang="pt-BR" sz="2600" baseline="0" dirty="0"/>
              <a:t>além da área tumoral macroscópica  </a:t>
            </a:r>
            <a:endParaRPr lang="pt-BR" sz="2600" dirty="0"/>
          </a:p>
        </c:rich>
      </c:tx>
      <c:layout>
        <c:manualLayout>
          <c:xMode val="edge"/>
          <c:yMode val="edge"/>
          <c:x val="9.4643657303682863E-2"/>
          <c:y val="6.111111111111112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7687491013898186E-2"/>
          <c:y val="0.18680048231498494"/>
          <c:w val="0.92231250898610073"/>
          <c:h val="0.654495592159283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</c:spPr>
          <c:invertIfNegative val="0"/>
          <c:cat>
            <c:strRef>
              <c:f>Plan1!$A$2:$A$4</c:f>
              <c:strCache>
                <c:ptCount val="2"/>
                <c:pt idx="0">
                  <c:v>Células Neoplásicas residuais nos 2,0 cm além do limite superior da lesão macrosópica</c:v>
                </c:pt>
                <c:pt idx="1">
                  <c:v>Células Neoplásicas residuais nos 2,0 cm além do limite inferior da lesão macrosópica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20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99-4190-AEB3-59C64413C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290688"/>
        <c:axId val="158292224"/>
      </c:barChart>
      <c:catAx>
        <c:axId val="158290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158292224"/>
        <c:crosses val="autoZero"/>
        <c:auto val="1"/>
        <c:lblAlgn val="ctr"/>
        <c:lblOffset val="100"/>
        <c:noMultiLvlLbl val="0"/>
      </c:catAx>
      <c:valAx>
        <c:axId val="158292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290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600"/>
            </a:pPr>
            <a:r>
              <a:rPr lang="pt-BR" sz="2600" dirty="0"/>
              <a:t>D</a:t>
            </a:r>
            <a:r>
              <a:rPr lang="pt-BR" sz="2600" baseline="0" dirty="0"/>
              <a:t>istância das células neoplásicas </a:t>
            </a:r>
          </a:p>
          <a:p>
            <a:pPr>
              <a:defRPr sz="2600"/>
            </a:pPr>
            <a:r>
              <a:rPr lang="pt-BR" sz="2600" baseline="0" dirty="0"/>
              <a:t>residuais para além da lesão macroscópica  </a:t>
            </a:r>
            <a:endParaRPr lang="pt-BR" sz="2600" dirty="0"/>
          </a:p>
        </c:rich>
      </c:tx>
      <c:layout>
        <c:manualLayout>
          <c:xMode val="edge"/>
          <c:yMode val="edge"/>
          <c:x val="8.429685040828043E-2"/>
          <c:y val="6.11111111111111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6547262391912176E-2"/>
          <c:y val="0.18816025080198329"/>
          <c:w val="0.92231250898610029"/>
          <c:h val="0.65449559215928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</c:spPr>
          <c:invertIfNegative val="0"/>
          <c:cat>
            <c:strRef>
              <c:f>Plan1!$A$2:$A$4</c:f>
              <c:strCache>
                <c:ptCount val="2"/>
                <c:pt idx="0">
                  <c:v>Células Neoplásicas residuais na área incluída de 2,0 cm acima da lesão</c:v>
                </c:pt>
                <c:pt idx="1">
                  <c:v>Células Neoplásicas residuais na área incluída de 2,0 cm abaixo da lesão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20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BB-4F6B-8D7E-739F5B0D8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875200"/>
        <c:axId val="158295552"/>
      </c:barChart>
      <c:catAx>
        <c:axId val="157875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158295552"/>
        <c:crosses val="autoZero"/>
        <c:auto val="1"/>
        <c:lblAlgn val="ctr"/>
        <c:lblOffset val="100"/>
        <c:noMultiLvlLbl val="0"/>
      </c:catAx>
      <c:valAx>
        <c:axId val="15829555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57875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pt-BR" sz="2800" dirty="0"/>
              <a:t>Comparação entre o número</a:t>
            </a:r>
            <a:r>
              <a:rPr lang="pt-BR" sz="2800" baseline="0" dirty="0"/>
              <a:t> de </a:t>
            </a:r>
            <a:r>
              <a:rPr lang="pt-BR" sz="2800" baseline="0" dirty="0" err="1"/>
              <a:t>linfonodos</a:t>
            </a:r>
            <a:r>
              <a:rPr lang="pt-BR" sz="2800" baseline="0" dirty="0"/>
              <a:t> </a:t>
            </a:r>
            <a:r>
              <a:rPr lang="pt-BR" sz="2800" baseline="0" dirty="0" err="1"/>
              <a:t>dissecadosao</a:t>
            </a:r>
            <a:r>
              <a:rPr lang="pt-BR" sz="2800" baseline="0" dirty="0"/>
              <a:t> limite satisfatório mínimo de 12</a:t>
            </a:r>
            <a:endParaRPr lang="pt-BR" sz="2800" dirty="0"/>
          </a:p>
        </c:rich>
      </c:tx>
      <c:layout>
        <c:manualLayout>
          <c:xMode val="edge"/>
          <c:yMode val="edge"/>
          <c:x val="0.23331211723534559"/>
          <c:y val="1.111111111111111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768744531933508E-2"/>
          <c:y val="0.21828200641586482"/>
          <c:w val="0.92231250898610073"/>
          <c:h val="0.654495592159283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</c:spPr>
          <c:invertIfNegative val="0"/>
          <c:cat>
            <c:strRef>
              <c:f>Plan1!$A$2:$A$4</c:f>
              <c:strCache>
                <c:ptCount val="3"/>
                <c:pt idx="0">
                  <c:v>&lt; 12</c:v>
                </c:pt>
                <c:pt idx="1">
                  <c:v>&gt;= 12</c:v>
                </c:pt>
                <c:pt idx="2">
                  <c:v>&gt;= 20 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7</c:v>
                </c:pt>
                <c:pt idx="1">
                  <c:v>23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9-4D96-B4F0-0CE910D4BE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190016"/>
        <c:axId val="159236480"/>
      </c:barChart>
      <c:catAx>
        <c:axId val="159190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59236480"/>
        <c:crosses val="autoZero"/>
        <c:auto val="1"/>
        <c:lblAlgn val="ctr"/>
        <c:lblOffset val="100"/>
        <c:noMultiLvlLbl val="0"/>
      </c:catAx>
      <c:valAx>
        <c:axId val="159236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190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pt-BR" sz="2800" dirty="0"/>
              <a:t>Número</a:t>
            </a:r>
            <a:r>
              <a:rPr lang="pt-BR" sz="2800" baseline="0" dirty="0"/>
              <a:t> de pacientes com comprometimento </a:t>
            </a:r>
          </a:p>
          <a:p>
            <a:pPr>
              <a:defRPr sz="2800"/>
            </a:pPr>
            <a:r>
              <a:rPr lang="pt-BR" sz="2800" baseline="0" dirty="0" err="1"/>
              <a:t>linfonodal</a:t>
            </a:r>
            <a:r>
              <a:rPr lang="pt-BR" sz="2800" baseline="0" dirty="0"/>
              <a:t> por neoplasia residual </a:t>
            </a:r>
            <a:endParaRPr lang="pt-BR" sz="2800" dirty="0"/>
          </a:p>
        </c:rich>
      </c:tx>
      <c:layout>
        <c:manualLayout>
          <c:xMode val="edge"/>
          <c:yMode val="edge"/>
          <c:x val="9.4270681910612053E-2"/>
          <c:y val="6.296296296296297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7687491013898227E-2"/>
          <c:y val="0.18680048231498494"/>
          <c:w val="0.9223125089861004"/>
          <c:h val="0.654495592159283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Distribuição da neoplasia em relação à área tumoral macroscópica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FF33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8C4B-4A83-9E90-DBE457E3BEFF}"/>
              </c:ext>
            </c:extLst>
          </c:dPt>
          <c:cat>
            <c:strRef>
              <c:f>Plan1!$A$2:$A$4</c:f>
              <c:strCache>
                <c:ptCount val="2"/>
                <c:pt idx="0">
                  <c:v>Ausência de metástase linfonodal por neoplasia residual</c:v>
                </c:pt>
                <c:pt idx="1">
                  <c:v>Comprometimento linfonodal por neoplasia residual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31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4B-4A83-9E90-DBE457E3B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269248"/>
        <c:axId val="159270784"/>
      </c:barChart>
      <c:catAx>
        <c:axId val="159269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59270784"/>
        <c:crosses val="autoZero"/>
        <c:auto val="1"/>
        <c:lblAlgn val="ctr"/>
        <c:lblOffset val="100"/>
        <c:noMultiLvlLbl val="0"/>
      </c:catAx>
      <c:valAx>
        <c:axId val="159270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269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pt-BR" sz="2800" dirty="0"/>
              <a:t>Distribuição</a:t>
            </a:r>
            <a:r>
              <a:rPr lang="pt-BR" sz="2800" baseline="0" dirty="0"/>
              <a:t> dos </a:t>
            </a:r>
            <a:r>
              <a:rPr lang="pt-BR" sz="2800" baseline="0" dirty="0" err="1"/>
              <a:t>linfonodos</a:t>
            </a:r>
            <a:r>
              <a:rPr lang="pt-BR" sz="2800" baseline="0" dirty="0"/>
              <a:t> comprometidos por neoplasia residual</a:t>
            </a:r>
            <a:endParaRPr lang="pt-BR" sz="2800" dirty="0"/>
          </a:p>
        </c:rich>
      </c:tx>
      <c:layout>
        <c:manualLayout>
          <c:xMode val="edge"/>
          <c:yMode val="edge"/>
          <c:x val="0.14858989501312347"/>
          <c:y val="8.33333333333333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7648184601924758E-2"/>
          <c:y val="0.25997346165062724"/>
          <c:w val="0.94175699912510935"/>
          <c:h val="0.654495592159283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</c:spPr>
          <c:invertIfNegative val="0"/>
          <c:cat>
            <c:strRef>
              <c:f>Plan1!$A$2:$A$4</c:f>
              <c:strCache>
                <c:ptCount val="3"/>
                <c:pt idx="0">
                  <c:v>Cadeia Pericolorretal</c:v>
                </c:pt>
                <c:pt idx="1">
                  <c:v>Cadeia Intermediária</c:v>
                </c:pt>
                <c:pt idx="2">
                  <c:v>Cadeia central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9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5A-46CE-9F6A-01FE5630CA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368704"/>
        <c:axId val="159370240"/>
      </c:barChart>
      <c:catAx>
        <c:axId val="159368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59370240"/>
        <c:crosses val="autoZero"/>
        <c:auto val="1"/>
        <c:lblAlgn val="ctr"/>
        <c:lblOffset val="100"/>
        <c:noMultiLvlLbl val="0"/>
      </c:catAx>
      <c:valAx>
        <c:axId val="159370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368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dirty="0" err="1"/>
              <a:t>Comparação</a:t>
            </a:r>
            <a:r>
              <a:rPr lang="en-US" sz="2800" dirty="0"/>
              <a:t> </a:t>
            </a:r>
            <a:r>
              <a:rPr lang="en-US" sz="2800" dirty="0" err="1"/>
              <a:t>da</a:t>
            </a:r>
            <a:r>
              <a:rPr lang="en-US" sz="2800" dirty="0"/>
              <a:t> m</a:t>
            </a:r>
            <a:r>
              <a:rPr lang="pt-BR" sz="2800" dirty="0" err="1"/>
              <a:t>édia</a:t>
            </a:r>
            <a:r>
              <a:rPr lang="pt-BR" sz="2800" baseline="0" dirty="0"/>
              <a:t> de </a:t>
            </a:r>
            <a:r>
              <a:rPr lang="pt-BR" sz="2800" baseline="0" dirty="0" err="1"/>
              <a:t>linfonodos</a:t>
            </a:r>
            <a:r>
              <a:rPr lang="pt-BR" sz="2800" baseline="0" dirty="0"/>
              <a:t> dissecados com estudos referência </a:t>
            </a:r>
            <a:endParaRPr lang="pt-BR" sz="2800" dirty="0"/>
          </a:p>
        </c:rich>
      </c:tx>
      <c:layout>
        <c:manualLayout>
          <c:xMode val="edge"/>
          <c:yMode val="edge"/>
          <c:x val="0.10778220911203358"/>
          <c:y val="1.6861496486445904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70810543917294E-2"/>
          <c:y val="0.25997331005386348"/>
          <c:w val="0.94175699912510935"/>
          <c:h val="0.65449559215928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</c:spPr>
          <c:invertIfNegative val="0"/>
          <c:cat>
            <c:strRef>
              <c:f>Plan1!$A$2:$A$4</c:f>
              <c:strCache>
                <c:ptCount val="3"/>
                <c:pt idx="0">
                  <c:v>NUCAP/HBDF</c:v>
                </c:pt>
                <c:pt idx="1">
                  <c:v>ESTUDO I</c:v>
                </c:pt>
                <c:pt idx="2">
                  <c:v>ESTUDO II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27</c:v>
                </c:pt>
                <c:pt idx="1">
                  <c:v>10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3A-4AD4-B786-EB48595E3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421952"/>
        <c:axId val="158159232"/>
      </c:barChart>
      <c:catAx>
        <c:axId val="159421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58159232"/>
        <c:crosses val="autoZero"/>
        <c:auto val="1"/>
        <c:lblAlgn val="ctr"/>
        <c:lblOffset val="100"/>
        <c:noMultiLvlLbl val="0"/>
      </c:catAx>
      <c:valAx>
        <c:axId val="158159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421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0.18519</cdr:x>
      <cdr:y>0.625</cdr:y>
    </cdr:from>
    <cdr:to>
      <cdr:x>0.27128</cdr:x>
      <cdr:y>0.71027</cdr:y>
    </cdr:to>
    <cdr:sp macro="" textlink="">
      <cdr:nvSpPr>
        <cdr:cNvPr id="2" name="CaixaDeTexto 5"/>
        <cdr:cNvSpPr txBox="1"/>
      </cdr:nvSpPr>
      <cdr:spPr>
        <a:xfrm xmlns:a="http://schemas.openxmlformats.org/drawingml/2006/main">
          <a:off x="2500330" y="4286256"/>
          <a:ext cx="116240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1pPr>
          <a:lvl2pPr marL="4572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2pPr>
          <a:lvl3pPr marL="9144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3pPr>
          <a:lvl4pPr marL="13716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4pPr>
          <a:lvl5pPr marL="18288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5pPr>
          <a:lvl6pPr marL="22860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6pPr>
          <a:lvl7pPr marL="27432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7pPr>
          <a:lvl8pPr marL="32004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8pPr>
          <a:lvl9pPr marL="36576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pPr algn="ctr"/>
          <a:r>
            <a:rPr lang="pt-BR" sz="3200" b="1" dirty="0"/>
            <a:t>20</a:t>
          </a:r>
        </a:p>
      </cdr:txBody>
    </cdr:sp>
  </cdr:relSizeAnchor>
  <cdr:relSizeAnchor xmlns:cdr="http://schemas.openxmlformats.org/drawingml/2006/chartDrawing">
    <cdr:from>
      <cdr:x>0.49206</cdr:x>
      <cdr:y>0.26041</cdr:y>
    </cdr:from>
    <cdr:to>
      <cdr:x>0.57816</cdr:x>
      <cdr:y>0.34568</cdr:y>
    </cdr:to>
    <cdr:sp macro="" textlink="">
      <cdr:nvSpPr>
        <cdr:cNvPr id="3" name="CaixaDeTexto 5"/>
        <cdr:cNvSpPr txBox="1"/>
      </cdr:nvSpPr>
      <cdr:spPr>
        <a:xfrm xmlns:a="http://schemas.openxmlformats.org/drawingml/2006/main">
          <a:off x="6643734" y="1785926"/>
          <a:ext cx="116240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pt-BR" sz="3200" b="1" dirty="0"/>
            <a:t>22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0.07936</cdr:x>
      <cdr:y>0.625</cdr:y>
    </cdr:from>
    <cdr:to>
      <cdr:x>0.26984</cdr:x>
      <cdr:y>0.71027</cdr:y>
    </cdr:to>
    <cdr:sp macro="" textlink="">
      <cdr:nvSpPr>
        <cdr:cNvPr id="2" name="CaixaDeTexto 5"/>
        <cdr:cNvSpPr txBox="1"/>
      </cdr:nvSpPr>
      <cdr:spPr>
        <a:xfrm xmlns:a="http://schemas.openxmlformats.org/drawingml/2006/main">
          <a:off x="1071538" y="4286280"/>
          <a:ext cx="2571813" cy="5847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1pPr>
          <a:lvl2pPr marL="4572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2pPr>
          <a:lvl3pPr marL="9144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3pPr>
          <a:lvl4pPr marL="13716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4pPr>
          <a:lvl5pPr marL="18288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5pPr>
          <a:lvl6pPr marL="22860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6pPr>
          <a:lvl7pPr marL="27432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7pPr>
          <a:lvl8pPr marL="32004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8pPr>
          <a:lvl9pPr marL="36576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pPr algn="ctr"/>
          <a:r>
            <a:rPr lang="pt-BR" sz="3200" b="1" dirty="0"/>
            <a:t>1,45 cm</a:t>
          </a:r>
        </a:p>
      </cdr:txBody>
    </cdr:sp>
  </cdr:relSizeAnchor>
  <cdr:relSizeAnchor xmlns:cdr="http://schemas.openxmlformats.org/drawingml/2006/chartDrawing">
    <cdr:from>
      <cdr:x>0.40741</cdr:x>
      <cdr:y>0.26042</cdr:y>
    </cdr:from>
    <cdr:to>
      <cdr:x>0.55026</cdr:x>
      <cdr:y>0.34569</cdr:y>
    </cdr:to>
    <cdr:sp macro="" textlink="">
      <cdr:nvSpPr>
        <cdr:cNvPr id="3" name="CaixaDeTexto 5"/>
        <cdr:cNvSpPr txBox="1"/>
      </cdr:nvSpPr>
      <cdr:spPr>
        <a:xfrm xmlns:a="http://schemas.openxmlformats.org/drawingml/2006/main">
          <a:off x="5500694" y="1785950"/>
          <a:ext cx="1928725" cy="5847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pt-BR" sz="3200" b="1" dirty="0"/>
            <a:t>1,47 cm</a:t>
          </a:r>
        </a:p>
      </cdr:txBody>
    </cdr:sp>
  </cdr:relSizeAnchor>
  <cdr:relSizeAnchor xmlns:cdr="http://schemas.openxmlformats.org/drawingml/2006/chartDrawing">
    <cdr:from>
      <cdr:x>0.12169</cdr:x>
      <cdr:y>0.72917</cdr:y>
    </cdr:from>
    <cdr:to>
      <cdr:x>0.20778</cdr:x>
      <cdr:y>0.78751</cdr:y>
    </cdr:to>
    <cdr:sp macro="" textlink="">
      <cdr:nvSpPr>
        <cdr:cNvPr id="5" name="CaixaDeTexto 5"/>
        <cdr:cNvSpPr txBox="1"/>
      </cdr:nvSpPr>
      <cdr:spPr>
        <a:xfrm xmlns:a="http://schemas.openxmlformats.org/drawingml/2006/main">
          <a:off x="1643042" y="5000660"/>
          <a:ext cx="1162366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endParaRPr lang="pt-BR" sz="2000" b="1" dirty="0"/>
        </a:p>
      </cdr:txBody>
    </cdr:sp>
  </cdr:relSizeAnchor>
  <cdr:relSizeAnchor xmlns:cdr="http://schemas.openxmlformats.org/drawingml/2006/chartDrawing">
    <cdr:from>
      <cdr:x>0.43386</cdr:x>
      <cdr:y>0.72917</cdr:y>
    </cdr:from>
    <cdr:to>
      <cdr:x>0.51995</cdr:x>
      <cdr:y>0.78751</cdr:y>
    </cdr:to>
    <cdr:sp macro="" textlink="">
      <cdr:nvSpPr>
        <cdr:cNvPr id="7" name="CaixaDeTexto 5"/>
        <cdr:cNvSpPr txBox="1"/>
      </cdr:nvSpPr>
      <cdr:spPr>
        <a:xfrm xmlns:a="http://schemas.openxmlformats.org/drawingml/2006/main">
          <a:off x="5857884" y="5000660"/>
          <a:ext cx="1162366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endParaRPr lang="pt-BR" sz="20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0.47929</cdr:x>
      <cdr:y>0.66667</cdr:y>
    </cdr:from>
    <cdr:to>
      <cdr:x>0.60641</cdr:x>
      <cdr:y>0.75194</cdr:y>
    </cdr:to>
    <cdr:sp macro="" textlink="">
      <cdr:nvSpPr>
        <cdr:cNvPr id="2" name="CaixaDeTexto 5"/>
        <cdr:cNvSpPr txBox="1"/>
      </cdr:nvSpPr>
      <cdr:spPr>
        <a:xfrm xmlns:a="http://schemas.openxmlformats.org/drawingml/2006/main">
          <a:off x="5786446" y="4572008"/>
          <a:ext cx="1534719" cy="5847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1pPr>
          <a:lvl2pPr marL="4572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2pPr>
          <a:lvl3pPr marL="9144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3pPr>
          <a:lvl4pPr marL="13716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4pPr>
          <a:lvl5pPr marL="18288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5pPr>
          <a:lvl6pPr marL="22860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6pPr>
          <a:lvl7pPr marL="27432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7pPr>
          <a:lvl8pPr marL="32004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8pPr>
          <a:lvl9pPr marL="3657600" algn="l" defTabSz="914400" rtl="0" eaLnBrk="1" latinLnBrk="0" hangingPunct="1">
            <a:defRPr sz="1800" kern="12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pPr algn="ctr"/>
          <a:r>
            <a:rPr lang="pt-BR" sz="3200" b="1" dirty="0"/>
            <a:t>9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DC31B-FDD8-4CC5-85DB-F46AA580B651}" type="datetimeFigureOut">
              <a:rPr lang="pt-BR" smtClean="0"/>
              <a:pPr/>
              <a:t>30/05/2024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67D27-F204-4C97-A11D-98AF56070D6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dd7c2aedd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dd7c2aedd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dd7c2aedd6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dd7c2aedd6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dd7c2aedd6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dd7c2aedd6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Em relação ao padrão de regressão tumoral, dos 40 pacientes analisados, 5 apresentaram regressão tumoral total (Escore 0, resposta completa), com ausência de células neoplásicas no leito/área tumoral, nos 2,0 cm incluídos além do limite superior e além do limite inferior da lesão macroscópica.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67D27-F204-4C97-A11D-98AF56070D65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dd7c2aedd6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dd7c2aedd6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Já em relação ao padrão de efeito do tratamento, 5 apresentaram regressão tumoral total (Escore 0, resposta completa), com ausência de células neoplásicas no leito/ área tumoral, nos 2,0 cm incluídos além do limite superior e além do limite inferior da lesão macroscópica</a:t>
            </a:r>
          </a:p>
          <a:p>
            <a:endParaRPr lang="pt-BR" dirty="0"/>
          </a:p>
          <a:p>
            <a:r>
              <a:rPr lang="pt-BR" dirty="0"/>
              <a:t>9 apresentaram resposta quase completa (Escore 1, células únicas ou pequenos grupos raros de células neoplásicas)</a:t>
            </a:r>
          </a:p>
          <a:p>
            <a:endParaRPr lang="pt-BR" dirty="0"/>
          </a:p>
          <a:p>
            <a:r>
              <a:rPr lang="pt-BR" dirty="0"/>
              <a:t>25 apresentaram resposta parcial (Escore 2, com câncer residual mostrando regressão tumoral evidente, mas mais do que células únicas ou pequenos grupos raros de células cancerígenas)</a:t>
            </a:r>
          </a:p>
          <a:p>
            <a:endParaRPr lang="pt-BR" dirty="0"/>
          </a:p>
          <a:p>
            <a:r>
              <a:rPr lang="pt-BR" dirty="0"/>
              <a:t>1 paciente apresentou resposta pobre/ausente (Escore 3, câncer residual extenso e sem regressão tumoral evidente).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67D27-F204-4C97-A11D-98AF56070D65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Dos 35 pacientes com tumor residual identificado pela análise microscópica, 12 eram restritos ao leito/área tumoral identificada na </a:t>
            </a:r>
            <a:r>
              <a:rPr lang="pt-BR" dirty="0" err="1"/>
              <a:t>macroscopia</a:t>
            </a:r>
            <a:r>
              <a:rPr lang="pt-BR" dirty="0"/>
              <a:t> e 23 ultrapassavam os limites da lesão macroscópica. A inclusão de 2,0 cm acima e abaixo da área de maior suspeição macroscópica tornou a análise mais segura para a determinação da regressão tumoral total. Salienta-se também que áreas macroscopicamente habituais, sem lesão visível, acima e/ou abaixo da lesão macroscópica foram positivas para neoplasia em 23 pacientes.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67D27-F204-4C97-A11D-98AF56070D65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67D27-F204-4C97-A11D-98AF56070D65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67D27-F204-4C97-A11D-98AF56070D65}" type="slidenum">
              <a:rPr lang="pt-BR" smtClean="0"/>
              <a:pPr/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dd7c2aedd6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dd7c2aedd6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Os 5 pacientes com ausência de tumor residual (Escore 0) e os 9 com resposta quase total (Escore 1) apresentaram, todos, ausência de instabilidade de </a:t>
            </a:r>
            <a:r>
              <a:rPr lang="pt-BR" dirty="0" err="1"/>
              <a:t>microssatélites</a:t>
            </a:r>
            <a:r>
              <a:rPr lang="pt-BR" dirty="0"/>
              <a:t> por método de </a:t>
            </a:r>
            <a:r>
              <a:rPr lang="pt-BR" dirty="0" err="1"/>
              <a:t>imuno-histoquímica</a:t>
            </a:r>
            <a:r>
              <a:rPr lang="pt-BR" dirty="0"/>
              <a:t> e escore alto de linfócitos CD3 e CD8.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67D27-F204-4C97-A11D-98AF56070D65}" type="slidenum">
              <a:rPr lang="pt-BR" smtClean="0"/>
              <a:pPr/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67D27-F204-4C97-A11D-98AF56070D65}" type="slidenum">
              <a:rPr lang="pt-BR" smtClean="0"/>
              <a:pPr/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dd7c2aedd6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dd7c2aedd6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dd7c2aedd6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dd7c2aedd6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dd7c2aedd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1dd7c2aedd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dd7c2aedd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dd7c2aedd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dd7c2aedd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dd7c2aedd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 dirty="0">
                <a:solidFill>
                  <a:schemeClr val="dk1"/>
                </a:solidFill>
              </a:rPr>
              <a:t>Previamente à imersão em </a:t>
            </a:r>
            <a:r>
              <a:rPr lang="pt-BR" dirty="0" err="1">
                <a:solidFill>
                  <a:schemeClr val="dk1"/>
                </a:solidFill>
              </a:rPr>
              <a:t>formalina</a:t>
            </a:r>
            <a:r>
              <a:rPr lang="pt-BR" dirty="0">
                <a:solidFill>
                  <a:schemeClr val="dk1"/>
                </a:solidFill>
              </a:rPr>
              <a:t> a 10% (3,7% de formaldeído), os segmentos </a:t>
            </a:r>
            <a:r>
              <a:rPr lang="pt-BR" dirty="0" err="1">
                <a:solidFill>
                  <a:schemeClr val="dk1"/>
                </a:solidFill>
              </a:rPr>
              <a:t>colorretais</a:t>
            </a:r>
            <a:r>
              <a:rPr lang="pt-BR" dirty="0">
                <a:solidFill>
                  <a:schemeClr val="dk1"/>
                </a:solidFill>
              </a:rPr>
              <a:t> </a:t>
            </a:r>
            <a:r>
              <a:rPr lang="pt-BR" dirty="0" err="1">
                <a:solidFill>
                  <a:schemeClr val="dk1"/>
                </a:solidFill>
              </a:rPr>
              <a:t>excisados</a:t>
            </a:r>
            <a:r>
              <a:rPr lang="pt-BR" dirty="0">
                <a:solidFill>
                  <a:schemeClr val="dk1"/>
                </a:solidFill>
              </a:rPr>
              <a:t> foram avaliados quanto à presença de envelope </a:t>
            </a:r>
            <a:r>
              <a:rPr lang="pt-BR" dirty="0" err="1">
                <a:solidFill>
                  <a:schemeClr val="dk1"/>
                </a:solidFill>
              </a:rPr>
              <a:t>mesorretal</a:t>
            </a:r>
            <a:r>
              <a:rPr lang="pt-BR" dirty="0">
                <a:solidFill>
                  <a:schemeClr val="dk1"/>
                </a:solidFill>
              </a:rPr>
              <a:t>.</a:t>
            </a: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dk1"/>
              </a:solidFill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 dirty="0">
                <a:solidFill>
                  <a:schemeClr val="dk1"/>
                </a:solidFill>
              </a:rPr>
              <a:t>A circunferência da parede do reto foi dividida anatomicamente e identificada com tinta nanquim seguida de fixação com ácido acético, como segue: parede anterior com nanquim azul; parede posterior: nanquim verde; Parede lateral esquerda: nanquim preto; Parede lateral direita: nanquim amarelo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67D27-F204-4C97-A11D-98AF56070D65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dd7c2aedd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dd7c2aedd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</a:rPr>
              <a:t>Inclusão da área de lesão residual com 2,0 cm além do limite superior e 2,0 cm além do limite inferior, incluindo-se o </a:t>
            </a:r>
            <a:r>
              <a:rPr lang="pt-BR" dirty="0" err="1">
                <a:solidFill>
                  <a:schemeClr val="dk1"/>
                </a:solidFill>
              </a:rPr>
              <a:t>mesorreto</a:t>
            </a:r>
            <a:r>
              <a:rPr lang="pt-BR" dirty="0">
                <a:solidFill>
                  <a:schemeClr val="dk1"/>
                </a:solidFill>
              </a:rPr>
              <a:t> e peritônio até os limites marginais. Os cortes foram realizados de forma </a:t>
            </a:r>
            <a:r>
              <a:rPr lang="pt-BR" dirty="0" err="1">
                <a:solidFill>
                  <a:schemeClr val="dk1"/>
                </a:solidFill>
              </a:rPr>
              <a:t>sequencial</a:t>
            </a:r>
            <a:r>
              <a:rPr lang="pt-BR" dirty="0">
                <a:solidFill>
                  <a:schemeClr val="dk1"/>
                </a:solidFill>
              </a:rPr>
              <a:t>, no sentido crânio-caudal com 0,3 a 0,4 cm de espessura e identificados a partir do primeiro segmento transversal com o alfabeto em letras maiúsculas, como segue: A, B, C, D e etc.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dd7c2aedd6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dd7c2aedd6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dd7c2aedd6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dd7c2aedd6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Seguindo-se a análise microscópica, com determinação do </a:t>
            </a:r>
            <a:r>
              <a:rPr lang="pt-BR" dirty="0" err="1"/>
              <a:t>estadiamento</a:t>
            </a:r>
            <a:r>
              <a:rPr lang="pt-BR" dirty="0"/>
              <a:t> patológico e quantificação da regressão tumoral. As biópsias </a:t>
            </a:r>
            <a:r>
              <a:rPr lang="pt-BR" dirty="0" err="1"/>
              <a:t>colonoscópicas</a:t>
            </a:r>
            <a:r>
              <a:rPr lang="pt-BR" dirty="0"/>
              <a:t> antes do tratamento </a:t>
            </a:r>
            <a:r>
              <a:rPr lang="pt-BR" dirty="0" err="1"/>
              <a:t>neoadjuvante</a:t>
            </a:r>
            <a:r>
              <a:rPr lang="pt-BR" dirty="0"/>
              <a:t> também foram analisadas quanto à proficiência na expressão das proteínas de reparo do DNA (MMR), além da avaliação do </a:t>
            </a:r>
            <a:r>
              <a:rPr lang="pt-BR" dirty="0" err="1"/>
              <a:t>imunoescore</a:t>
            </a:r>
            <a:r>
              <a:rPr lang="pt-BR" dirty="0"/>
              <a:t> tumoral, como fatores preditivos e prognósticos.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12.xml"/><Relationship Id="rId7" Type="http://schemas.openxmlformats.org/officeDocument/2006/relationships/image" Target="../media/image3.png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ustomXml" Target="../../customXml/item2.xml"/><Relationship Id="rId7" Type="http://schemas.openxmlformats.org/officeDocument/2006/relationships/image" Target="../media/image8.png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3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3.xml"/><Relationship Id="rId1" Type="http://schemas.openxmlformats.org/officeDocument/2006/relationships/customXml" Target="../../customXml/item7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1.xml"/><Relationship Id="rId7" Type="http://schemas.openxmlformats.org/officeDocument/2006/relationships/image" Target="../media/image3.png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6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9.xml"/><Relationship Id="rId7" Type="http://schemas.openxmlformats.org/officeDocument/2006/relationships/image" Target="../media/image3.png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5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54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0DED-B9A0-4922-809E-1C5D1B89981D}" type="datetimeFigureOut">
              <a:rPr lang="pt-BR" smtClean="0"/>
              <a:pPr/>
              <a:t>30/05/2024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0DF0-4D17-40BF-89C7-11B1D52908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0DED-B9A0-4922-809E-1C5D1B89981D}" type="datetimeFigureOut">
              <a:rPr lang="pt-BR" smtClean="0"/>
              <a:pPr/>
              <a:t>30/05/2024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0DF0-4D17-40BF-89C7-11B1D52908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0DED-B9A0-4922-809E-1C5D1B89981D}" type="datetimeFigureOut">
              <a:rPr lang="pt-BR" smtClean="0"/>
              <a:pPr/>
              <a:t>30/05/2024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0DF0-4D17-40BF-89C7-11B1D52908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marL="457196" lvl="0" indent="-3428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93" lvl="1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89" lvl="2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85" lvl="3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82" lvl="4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78" lvl="5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74" lvl="6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71" lvl="7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767" lvl="8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7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marL="457196" lvl="0" indent="-3428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93" lvl="1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89" lvl="2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85" lvl="3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82" lvl="4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78" lvl="5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74" lvl="6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71" lvl="7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767" lvl="8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457196" lvl="0" indent="-22859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marL="457196" lvl="0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93" lvl="1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89" lvl="2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85" lvl="3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82" lvl="4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78" lvl="5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74" lvl="6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71" lvl="7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767" lvl="8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41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marL="457196" lvl="0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93" lvl="1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89" lvl="2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85" lvl="3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82" lvl="4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78" lvl="5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74" lvl="6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71" lvl="7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767" lvl="8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0DED-B9A0-4922-809E-1C5D1B89981D}" type="datetimeFigureOut">
              <a:rPr lang="pt-BR" smtClean="0"/>
              <a:pPr/>
              <a:t>30/05/2024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0DF0-4D17-40BF-89C7-11B1D52908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marL="457196" lvl="0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93" lvl="1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89" lvl="2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85" lvl="3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82" lvl="4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78" lvl="5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74" lvl="6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71" lvl="7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767" lvl="8" indent="-304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4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4" tIns="91424" rIns="91424" bIns="9142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5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457196" lvl="0" indent="-3428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93" lvl="1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89" lvl="2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85" lvl="3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82" lvl="4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78" lvl="5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74" lvl="6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71" lvl="7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767" lvl="8" indent="-3174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6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marL="457196" lvl="0" indent="-34289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93" lvl="1" indent="-31749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89" lvl="2" indent="-31749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85" lvl="3" indent="-31749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82" lvl="4" indent="-31749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78" lvl="5" indent="-31749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74" lvl="6" indent="-31749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71" lvl="7" indent="-31749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767" lvl="8" indent="-31749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281921"/>
            <a:ext cx="6858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5152"/>
              </a:lnSpc>
              <a:defRPr sz="53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99" y="490473"/>
            <a:ext cx="4766602" cy="1673607"/>
          </a:xfrm>
          <a:prstGeom prst="rect">
            <a:avLst/>
          </a:prstGeom>
        </p:spPr>
      </p:pic>
      <p:grpSp>
        <p:nvGrpSpPr>
          <p:cNvPr id="3" name="Agrupar 18"/>
          <p:cNvGrpSpPr/>
          <p:nvPr userDrawn="1"/>
        </p:nvGrpSpPr>
        <p:grpSpPr>
          <a:xfrm>
            <a:off x="3671888" y="5935133"/>
            <a:ext cx="1800225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6254" y="2748522"/>
            <a:ext cx="6858000" cy="1605039"/>
          </a:xfrm>
          <a:prstGeom prst="rect">
            <a:avLst/>
          </a:prstGeom>
        </p:spPr>
        <p:txBody>
          <a:bodyPr lIns="51206" tIns="25603" rIns="51206" bIns="25603" anchor="t">
            <a:noAutofit/>
          </a:bodyPr>
          <a:lstStyle>
            <a:lvl1pPr algn="l">
              <a:lnSpc>
                <a:spcPts val="5152"/>
              </a:lnSpc>
              <a:defRPr sz="5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4" y="452431"/>
            <a:ext cx="4171856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339" y="6073278"/>
            <a:ext cx="612795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44" y="4749801"/>
            <a:ext cx="503097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6"/>
            <a:ext cx="675045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1"/>
            <a:ext cx="675045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727075" y="4999568"/>
            <a:ext cx="5730875" cy="346075"/>
          </a:xfrm>
          <a:prstGeom prst="rect">
            <a:avLst/>
          </a:prstGeom>
        </p:spPr>
        <p:txBody>
          <a:bodyPr lIns="51206" tIns="25603" rIns="51206" bIns="25603">
            <a:noAutofit/>
          </a:bodyPr>
          <a:lstStyle>
            <a:lvl1pPr marL="0" indent="0">
              <a:buNone/>
              <a:defRPr sz="24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731963" y="5427943"/>
            <a:ext cx="5730875" cy="346075"/>
          </a:xfrm>
          <a:prstGeom prst="rect">
            <a:avLst/>
          </a:prstGeom>
        </p:spPr>
        <p:txBody>
          <a:bodyPr lIns="51206" tIns="25603" rIns="51206" bIns="25603">
            <a:noAutofit/>
          </a:bodyPr>
          <a:lstStyle>
            <a:lvl1pPr marL="0" indent="0">
              <a:buNone/>
              <a:defRPr sz="24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164" y="300292"/>
            <a:ext cx="8143675" cy="810754"/>
          </a:xfrm>
          <a:prstGeom prst="rect">
            <a:avLst/>
          </a:prstGeom>
        </p:spPr>
        <p:txBody>
          <a:bodyPr lIns="51206" tIns="25603" rIns="51206" bIns="25603" anchor="t">
            <a:noAutofit/>
          </a:bodyPr>
          <a:lstStyle>
            <a:lvl1pPr algn="ctr">
              <a:lnSpc>
                <a:spcPts val="5152"/>
              </a:lnSpc>
              <a:defRPr sz="35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00064" y="2025446"/>
            <a:ext cx="8143875" cy="3284179"/>
          </a:xfrm>
          <a:prstGeom prst="rect">
            <a:avLst/>
          </a:prstGeom>
        </p:spPr>
        <p:txBody>
          <a:bodyPr lIns="51206" tIns="25603" rIns="51206" bIns="25603"/>
          <a:lstStyle>
            <a:lvl1pPr marL="0" indent="0" algn="ctr">
              <a:lnSpc>
                <a:spcPts val="3360"/>
              </a:lnSpc>
              <a:spcBef>
                <a:spcPts val="1344"/>
              </a:spcBef>
              <a:buNone/>
              <a:defRPr sz="2800">
                <a:solidFill>
                  <a:schemeClr val="bg1"/>
                </a:solidFill>
              </a:defRPr>
            </a:lvl1pPr>
            <a:lvl2pPr marL="384045" indent="0" algn="ctr">
              <a:buNone/>
              <a:defRPr>
                <a:solidFill>
                  <a:schemeClr val="bg1"/>
                </a:solidFill>
              </a:defRPr>
            </a:lvl2pPr>
            <a:lvl3pPr marL="768090" indent="0" algn="ctr">
              <a:buNone/>
              <a:defRPr>
                <a:solidFill>
                  <a:schemeClr val="bg1"/>
                </a:solidFill>
              </a:defRPr>
            </a:lvl3pPr>
            <a:lvl4pPr marL="1152135" indent="0" algn="ctr">
              <a:buNone/>
              <a:defRPr>
                <a:solidFill>
                  <a:schemeClr val="bg1"/>
                </a:solidFill>
              </a:defRPr>
            </a:lvl4pPr>
            <a:lvl5pPr marL="153618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164" y="300292"/>
            <a:ext cx="8143675" cy="810754"/>
          </a:xfrm>
          <a:prstGeom prst="rect">
            <a:avLst/>
          </a:prstGeom>
        </p:spPr>
        <p:txBody>
          <a:bodyPr lIns="51206" tIns="25603" rIns="51206" bIns="25603" anchor="t">
            <a:noAutofit/>
          </a:bodyPr>
          <a:lstStyle>
            <a:lvl1pPr algn="ctr">
              <a:lnSpc>
                <a:spcPts val="5152"/>
              </a:lnSpc>
              <a:defRPr sz="35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00064" y="2025446"/>
            <a:ext cx="8143875" cy="3284179"/>
          </a:xfrm>
          <a:prstGeom prst="rect">
            <a:avLst/>
          </a:prstGeom>
        </p:spPr>
        <p:txBody>
          <a:bodyPr lIns="51206" tIns="25603" rIns="51206" bIns="25603"/>
          <a:lstStyle>
            <a:lvl1pPr marL="0" indent="0" algn="ctr">
              <a:lnSpc>
                <a:spcPts val="3360"/>
              </a:lnSpc>
              <a:spcBef>
                <a:spcPts val="1344"/>
              </a:spcBef>
              <a:buNone/>
              <a:defRPr sz="2800">
                <a:solidFill>
                  <a:schemeClr val="bg1"/>
                </a:solidFill>
              </a:defRPr>
            </a:lvl1pPr>
            <a:lvl2pPr marL="384045" indent="0" algn="ctr">
              <a:buNone/>
              <a:defRPr>
                <a:solidFill>
                  <a:schemeClr val="bg1"/>
                </a:solidFill>
              </a:defRPr>
            </a:lvl2pPr>
            <a:lvl3pPr marL="768090" indent="0" algn="ctr">
              <a:buNone/>
              <a:defRPr>
                <a:solidFill>
                  <a:schemeClr val="bg1"/>
                </a:solidFill>
              </a:defRPr>
            </a:lvl3pPr>
            <a:lvl4pPr marL="1152135" indent="0" algn="ctr">
              <a:buNone/>
              <a:defRPr>
                <a:solidFill>
                  <a:schemeClr val="bg1"/>
                </a:solidFill>
              </a:defRPr>
            </a:lvl4pPr>
            <a:lvl5pPr marL="153618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593" y="349452"/>
            <a:ext cx="5832988" cy="810754"/>
          </a:xfrm>
          <a:prstGeom prst="rect">
            <a:avLst/>
          </a:prstGeom>
        </p:spPr>
        <p:txBody>
          <a:bodyPr lIns="51206" tIns="25603" rIns="51206" bIns="25603" anchor="t">
            <a:noAutofit/>
          </a:bodyPr>
          <a:lstStyle>
            <a:lvl1pPr algn="l">
              <a:lnSpc>
                <a:spcPts val="5152"/>
              </a:lnSpc>
              <a:defRPr sz="39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409575" y="1557360"/>
            <a:ext cx="8362950" cy="4176994"/>
          </a:xfrm>
          <a:prstGeom prst="rect">
            <a:avLst/>
          </a:prstGeom>
        </p:spPr>
        <p:txBody>
          <a:bodyPr lIns="51206" tIns="25603" rIns="51206" bIns="25603"/>
          <a:lstStyle>
            <a:lvl1pPr marL="0" indent="0" algn="l">
              <a:lnSpc>
                <a:spcPts val="2016"/>
              </a:lnSpc>
              <a:spcBef>
                <a:spcPts val="1344"/>
              </a:spcBef>
              <a:buNone/>
              <a:defRPr sz="1700">
                <a:solidFill>
                  <a:srgbClr val="565755"/>
                </a:solidFill>
              </a:defRPr>
            </a:lvl1pPr>
            <a:lvl2pPr marL="384045" indent="0" algn="ctr">
              <a:buNone/>
              <a:defRPr>
                <a:solidFill>
                  <a:schemeClr val="bg1"/>
                </a:solidFill>
              </a:defRPr>
            </a:lvl2pPr>
            <a:lvl3pPr marL="768090" indent="0" algn="ctr">
              <a:buNone/>
              <a:defRPr>
                <a:solidFill>
                  <a:schemeClr val="bg1"/>
                </a:solidFill>
              </a:defRPr>
            </a:lvl3pPr>
            <a:lvl4pPr marL="1152135" indent="0" algn="ctr">
              <a:buNone/>
              <a:defRPr>
                <a:solidFill>
                  <a:schemeClr val="bg1"/>
                </a:solidFill>
              </a:defRPr>
            </a:lvl4pPr>
            <a:lvl5pPr marL="153618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55" y="305359"/>
            <a:ext cx="244473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593" y="349452"/>
            <a:ext cx="5832988" cy="810754"/>
          </a:xfrm>
          <a:prstGeom prst="rect">
            <a:avLst/>
          </a:prstGeom>
        </p:spPr>
        <p:txBody>
          <a:bodyPr lIns="51206" tIns="25603" rIns="51206" bIns="25603" anchor="t">
            <a:noAutofit/>
          </a:bodyPr>
          <a:lstStyle>
            <a:lvl1pPr algn="l">
              <a:lnSpc>
                <a:spcPts val="5152"/>
              </a:lnSpc>
              <a:defRPr sz="39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409575" y="1557360"/>
            <a:ext cx="8362950" cy="4176994"/>
          </a:xfrm>
          <a:prstGeom prst="rect">
            <a:avLst/>
          </a:prstGeom>
        </p:spPr>
        <p:txBody>
          <a:bodyPr lIns="51206" tIns="25603" rIns="51206" bIns="25603"/>
          <a:lstStyle>
            <a:lvl1pPr marL="0" indent="0" algn="l">
              <a:lnSpc>
                <a:spcPts val="2016"/>
              </a:lnSpc>
              <a:spcBef>
                <a:spcPts val="1344"/>
              </a:spcBef>
              <a:buNone/>
              <a:defRPr sz="1700">
                <a:solidFill>
                  <a:srgbClr val="565755"/>
                </a:solidFill>
              </a:defRPr>
            </a:lvl1pPr>
            <a:lvl2pPr marL="384045" indent="0" algn="ctr">
              <a:buNone/>
              <a:defRPr>
                <a:solidFill>
                  <a:schemeClr val="bg1"/>
                </a:solidFill>
              </a:defRPr>
            </a:lvl2pPr>
            <a:lvl3pPr marL="768090" indent="0" algn="ctr">
              <a:buNone/>
              <a:defRPr>
                <a:solidFill>
                  <a:schemeClr val="bg1"/>
                </a:solidFill>
              </a:defRPr>
            </a:lvl3pPr>
            <a:lvl4pPr marL="1152135" indent="0" algn="ctr">
              <a:buNone/>
              <a:defRPr>
                <a:solidFill>
                  <a:schemeClr val="bg1"/>
                </a:solidFill>
              </a:defRPr>
            </a:lvl4pPr>
            <a:lvl5pPr marL="153618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55" y="305359"/>
            <a:ext cx="244473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0DED-B9A0-4922-809E-1C5D1B89981D}" type="datetimeFigureOut">
              <a:rPr lang="pt-BR" smtClean="0"/>
              <a:pPr/>
              <a:t>30/05/2024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0DF0-4D17-40BF-89C7-11B1D52908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281922"/>
            <a:ext cx="6858000" cy="756679"/>
          </a:xfrm>
          <a:prstGeom prst="rect">
            <a:avLst/>
          </a:prstGeom>
        </p:spPr>
        <p:txBody>
          <a:bodyPr lIns="51206" tIns="25603" rIns="51206" bIns="25603" anchor="t">
            <a:noAutofit/>
          </a:bodyPr>
          <a:lstStyle>
            <a:lvl1pPr algn="ctr">
              <a:lnSpc>
                <a:spcPts val="5152"/>
              </a:lnSpc>
              <a:defRPr sz="53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99" y="490474"/>
            <a:ext cx="4766602" cy="1673607"/>
          </a:xfrm>
          <a:prstGeom prst="rect">
            <a:avLst/>
          </a:prstGeom>
        </p:spPr>
      </p:pic>
      <p:grpSp>
        <p:nvGrpSpPr>
          <p:cNvPr id="3" name="Agrupar 18"/>
          <p:cNvGrpSpPr/>
          <p:nvPr userDrawn="1"/>
        </p:nvGrpSpPr>
        <p:grpSpPr>
          <a:xfrm>
            <a:off x="3671889" y="5935134"/>
            <a:ext cx="1800225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281922"/>
            <a:ext cx="6858000" cy="756679"/>
          </a:xfrm>
          <a:prstGeom prst="rect">
            <a:avLst/>
          </a:prstGeom>
        </p:spPr>
        <p:txBody>
          <a:bodyPr lIns="51206" tIns="25603" rIns="51206" bIns="25603" anchor="t">
            <a:noAutofit/>
          </a:bodyPr>
          <a:lstStyle>
            <a:lvl1pPr algn="ctr">
              <a:lnSpc>
                <a:spcPts val="5152"/>
              </a:lnSpc>
              <a:defRPr sz="53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99" y="490474"/>
            <a:ext cx="4766602" cy="1673607"/>
          </a:xfrm>
          <a:prstGeom prst="rect">
            <a:avLst/>
          </a:prstGeom>
        </p:spPr>
      </p:pic>
      <p:grpSp>
        <p:nvGrpSpPr>
          <p:cNvPr id="8" name="Agrupar 18"/>
          <p:cNvGrpSpPr/>
          <p:nvPr userDrawn="1"/>
        </p:nvGrpSpPr>
        <p:grpSpPr>
          <a:xfrm>
            <a:off x="3671889" y="5935134"/>
            <a:ext cx="1800225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0DED-B9A0-4922-809E-1C5D1B89981D}" type="datetimeFigureOut">
              <a:rPr lang="pt-BR" smtClean="0"/>
              <a:pPr/>
              <a:t>30/05/2024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0DF0-4D17-40BF-89C7-11B1D52908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3" indent="0">
              <a:buNone/>
              <a:defRPr sz="1800" b="1"/>
            </a:lvl3pPr>
            <a:lvl4pPr marL="1371589" indent="0">
              <a:buNone/>
              <a:defRPr sz="1600" b="1"/>
            </a:lvl4pPr>
            <a:lvl5pPr marL="1828785" indent="0">
              <a:buNone/>
              <a:defRPr sz="1600" b="1"/>
            </a:lvl5pPr>
            <a:lvl6pPr marL="2285982" indent="0">
              <a:buNone/>
              <a:defRPr sz="1600" b="1"/>
            </a:lvl6pPr>
            <a:lvl7pPr marL="2743178" indent="0">
              <a:buNone/>
              <a:defRPr sz="1600" b="1"/>
            </a:lvl7pPr>
            <a:lvl8pPr marL="3200374" indent="0">
              <a:buNone/>
              <a:defRPr sz="1600" b="1"/>
            </a:lvl8pPr>
            <a:lvl9pPr marL="3657571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3" indent="0">
              <a:buNone/>
              <a:defRPr sz="1800" b="1"/>
            </a:lvl3pPr>
            <a:lvl4pPr marL="1371589" indent="0">
              <a:buNone/>
              <a:defRPr sz="1600" b="1"/>
            </a:lvl4pPr>
            <a:lvl5pPr marL="1828785" indent="0">
              <a:buNone/>
              <a:defRPr sz="1600" b="1"/>
            </a:lvl5pPr>
            <a:lvl6pPr marL="2285982" indent="0">
              <a:buNone/>
              <a:defRPr sz="1600" b="1"/>
            </a:lvl6pPr>
            <a:lvl7pPr marL="2743178" indent="0">
              <a:buNone/>
              <a:defRPr sz="1600" b="1"/>
            </a:lvl7pPr>
            <a:lvl8pPr marL="3200374" indent="0">
              <a:buNone/>
              <a:defRPr sz="1600" b="1"/>
            </a:lvl8pPr>
            <a:lvl9pPr marL="3657571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0DED-B9A0-4922-809E-1C5D1B89981D}" type="datetimeFigureOut">
              <a:rPr lang="pt-BR" smtClean="0"/>
              <a:pPr/>
              <a:t>30/05/2024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0DF0-4D17-40BF-89C7-11B1D52908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0DED-B9A0-4922-809E-1C5D1B89981D}" type="datetimeFigureOut">
              <a:rPr lang="pt-BR" smtClean="0"/>
              <a:pPr/>
              <a:t>30/05/2024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0DF0-4D17-40BF-89C7-11B1D52908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0DED-B9A0-4922-809E-1C5D1B89981D}" type="datetimeFigureOut">
              <a:rPr lang="pt-BR" smtClean="0"/>
              <a:pPr/>
              <a:t>30/05/2024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0DF0-4D17-40BF-89C7-11B1D52908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3" indent="0">
              <a:buNone/>
              <a:defRPr sz="1000"/>
            </a:lvl3pPr>
            <a:lvl4pPr marL="1371589" indent="0">
              <a:buNone/>
              <a:defRPr sz="900"/>
            </a:lvl4pPr>
            <a:lvl5pPr marL="1828785" indent="0">
              <a:buNone/>
              <a:defRPr sz="900"/>
            </a:lvl5pPr>
            <a:lvl6pPr marL="2285982" indent="0">
              <a:buNone/>
              <a:defRPr sz="900"/>
            </a:lvl6pPr>
            <a:lvl7pPr marL="2743178" indent="0">
              <a:buNone/>
              <a:defRPr sz="900"/>
            </a:lvl7pPr>
            <a:lvl8pPr marL="3200374" indent="0">
              <a:buNone/>
              <a:defRPr sz="900"/>
            </a:lvl8pPr>
            <a:lvl9pPr marL="3657571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0DED-B9A0-4922-809E-1C5D1B89981D}" type="datetimeFigureOut">
              <a:rPr lang="pt-BR" smtClean="0"/>
              <a:pPr/>
              <a:t>30/05/2024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0DF0-4D17-40BF-89C7-11B1D52908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3" indent="0">
              <a:buNone/>
              <a:defRPr sz="2400"/>
            </a:lvl3pPr>
            <a:lvl4pPr marL="1371589" indent="0">
              <a:buNone/>
              <a:defRPr sz="2000"/>
            </a:lvl4pPr>
            <a:lvl5pPr marL="1828785" indent="0">
              <a:buNone/>
              <a:defRPr sz="2000"/>
            </a:lvl5pPr>
            <a:lvl6pPr marL="2285982" indent="0">
              <a:buNone/>
              <a:defRPr sz="2000"/>
            </a:lvl6pPr>
            <a:lvl7pPr marL="2743178" indent="0">
              <a:buNone/>
              <a:defRPr sz="2000"/>
            </a:lvl7pPr>
            <a:lvl8pPr marL="3200374" indent="0">
              <a:buNone/>
              <a:defRPr sz="2000"/>
            </a:lvl8pPr>
            <a:lvl9pPr marL="3657571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6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3" indent="0">
              <a:buNone/>
              <a:defRPr sz="1000"/>
            </a:lvl3pPr>
            <a:lvl4pPr marL="1371589" indent="0">
              <a:buNone/>
              <a:defRPr sz="900"/>
            </a:lvl4pPr>
            <a:lvl5pPr marL="1828785" indent="0">
              <a:buNone/>
              <a:defRPr sz="900"/>
            </a:lvl5pPr>
            <a:lvl6pPr marL="2285982" indent="0">
              <a:buNone/>
              <a:defRPr sz="900"/>
            </a:lvl6pPr>
            <a:lvl7pPr marL="2743178" indent="0">
              <a:buNone/>
              <a:defRPr sz="900"/>
            </a:lvl7pPr>
            <a:lvl8pPr marL="3200374" indent="0">
              <a:buNone/>
              <a:defRPr sz="900"/>
            </a:lvl8pPr>
            <a:lvl9pPr marL="3657571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0DED-B9A0-4922-809E-1C5D1B89981D}" type="datetimeFigureOut">
              <a:rPr lang="pt-BR" smtClean="0"/>
              <a:pPr/>
              <a:t>30/05/2024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0DF0-4D17-40BF-89C7-11B1D52908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9" tIns="45720" rIns="91439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60DED-B9A0-4922-809E-1C5D1B89981D}" type="datetimeFigureOut">
              <a:rPr lang="pt-BR" smtClean="0"/>
              <a:pPr/>
              <a:t>30/05/2024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30DF0-4D17-40BF-89C7-11B1D52908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3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8" indent="-342898" algn="l" defTabSz="9143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4" indent="-285748" algn="l" defTabSz="91439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1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7" indent="-228598" algn="l" defTabSz="9143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3" indent="-228598" algn="l" defTabSz="9143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0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6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2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9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3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9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5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2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8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4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1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xStyles>
    <p:titleStyle>
      <a:lvl1pPr algn="l" defTabSz="76809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2" indent="-192022" algn="l" defTabSz="768090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68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12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57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202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247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292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37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382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5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90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35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180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225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270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315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359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6.xml"/><Relationship Id="rId1" Type="http://schemas.openxmlformats.org/officeDocument/2006/relationships/customXml" Target="../../customXml/item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675559" y="5072074"/>
            <a:ext cx="6349866" cy="346075"/>
          </a:xfrm>
        </p:spPr>
        <p:txBody>
          <a:bodyPr/>
          <a:lstStyle/>
          <a:p>
            <a:r>
              <a:rPr lang="pt-BR" sz="1800" b="1" dirty="0"/>
              <a:t>Marília Cristina Rosa da Costa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2340048"/>
            <a:ext cx="8358214" cy="2252308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algn="ctr" defTabSz="512056"/>
            <a:r>
              <a:rPr lang="pt-BR" sz="2700" b="1" kern="0" dirty="0">
                <a:solidFill>
                  <a:sysClr val="windowText" lastClr="000000"/>
                </a:solidFill>
              </a:rPr>
              <a:t>COORTE DE AVALIAÇÃO (MACROSCÓPICA) ANATOMOPATOLÓGICA DE ADENOCARCINOMAS RETAIS APÓS TERAPIAS NEOADJUVANTES</a:t>
            </a:r>
            <a:endParaRPr lang="pt-BR" b="1" kern="0" dirty="0">
              <a:solidFill>
                <a:sysClr val="windowText" lastClr="000000"/>
              </a:solidFill>
            </a:endParaRPr>
          </a:p>
          <a:p>
            <a:pPr algn="ctr" defTabSz="512056"/>
            <a:r>
              <a:rPr lang="pt-BR" sz="1100" b="1" kern="0" dirty="0">
                <a:solidFill>
                  <a:sysClr val="windowText" lastClr="000000"/>
                </a:solidFill>
              </a:rPr>
              <a:t>COSTA</a:t>
            </a:r>
            <a:r>
              <a:rPr lang="pt-BR" sz="1100" kern="0" dirty="0">
                <a:solidFill>
                  <a:sysClr val="windowText" lastClr="000000"/>
                </a:solidFill>
              </a:rPr>
              <a:t>, </a:t>
            </a:r>
            <a:r>
              <a:rPr lang="pt-BR" sz="1100" b="1" kern="0" dirty="0">
                <a:solidFill>
                  <a:sysClr val="windowText" lastClr="000000"/>
                </a:solidFill>
              </a:rPr>
              <a:t>Marília. C. R.</a:t>
            </a:r>
            <a:r>
              <a:rPr lang="pt-BR" sz="1100" b="1" kern="0" baseline="30000" dirty="0">
                <a:solidFill>
                  <a:sysClr val="windowText" lastClr="000000"/>
                </a:solidFill>
              </a:rPr>
              <a:t>1</a:t>
            </a:r>
            <a:r>
              <a:rPr lang="pt-BR" sz="1100" b="1" kern="0" dirty="0">
                <a:solidFill>
                  <a:sysClr val="windowText" lastClr="000000"/>
                </a:solidFill>
              </a:rPr>
              <a:t>; TUMA, </a:t>
            </a:r>
            <a:r>
              <a:rPr lang="pt-BR" sz="1100" b="1" kern="0" dirty="0" err="1">
                <a:solidFill>
                  <a:sysClr val="windowText" lastClr="000000"/>
                </a:solidFill>
              </a:rPr>
              <a:t>Sussen</a:t>
            </a:r>
            <a:r>
              <a:rPr lang="pt-BR" sz="1100" b="1" kern="0" dirty="0">
                <a:solidFill>
                  <a:sysClr val="windowText" lastClr="000000"/>
                </a:solidFill>
              </a:rPr>
              <a:t>. A.</a:t>
            </a:r>
            <a:r>
              <a:rPr lang="pt-BR" sz="1100" b="1" kern="0" baseline="30000" dirty="0">
                <a:solidFill>
                  <a:sysClr val="windowText" lastClr="000000"/>
                </a:solidFill>
              </a:rPr>
              <a:t> 1</a:t>
            </a:r>
            <a:r>
              <a:rPr lang="pt-BR" sz="1100" b="1" kern="0" dirty="0">
                <a:solidFill>
                  <a:sysClr val="windowText" lastClr="000000"/>
                </a:solidFill>
              </a:rPr>
              <a:t>; GHELLER, Alexandre</a:t>
            </a:r>
            <a:r>
              <a:rPr lang="pt-BR" sz="1100" b="1" kern="0" baseline="30000" dirty="0">
                <a:solidFill>
                  <a:sysClr val="windowText" lastClr="000000"/>
                </a:solidFill>
              </a:rPr>
              <a:t>2</a:t>
            </a:r>
            <a:r>
              <a:rPr lang="pt-BR" sz="1100" b="1" kern="0" dirty="0">
                <a:solidFill>
                  <a:sysClr val="windowText" lastClr="000000"/>
                </a:solidFill>
              </a:rPr>
              <a:t>; SOUSA, João. B.</a:t>
            </a:r>
            <a:r>
              <a:rPr lang="pt-BR" sz="1100" b="1" kern="0" baseline="30000" dirty="0">
                <a:solidFill>
                  <a:sysClr val="windowText" lastClr="000000"/>
                </a:solidFill>
              </a:rPr>
              <a:t> 3</a:t>
            </a:r>
            <a:r>
              <a:rPr lang="pt-BR" sz="1100" b="1" kern="0" dirty="0">
                <a:solidFill>
                  <a:sysClr val="windowText" lastClr="000000"/>
                </a:solidFill>
              </a:rPr>
              <a:t>; BASÍLIO, </a:t>
            </a:r>
            <a:r>
              <a:rPr lang="pt-BR" sz="1100" b="1" kern="0" dirty="0" err="1">
                <a:solidFill>
                  <a:sysClr val="windowText" lastClr="000000"/>
                </a:solidFill>
              </a:rPr>
              <a:t>Dunya</a:t>
            </a:r>
            <a:r>
              <a:rPr lang="pt-BR" sz="1100" b="1" kern="0" dirty="0">
                <a:solidFill>
                  <a:sysClr val="windowText" lastClr="000000"/>
                </a:solidFill>
              </a:rPr>
              <a:t>. B.</a:t>
            </a:r>
            <a:r>
              <a:rPr lang="pt-BR" sz="1100" b="1" kern="0" baseline="30000" dirty="0">
                <a:solidFill>
                  <a:sysClr val="windowText" lastClr="000000"/>
                </a:solidFill>
              </a:rPr>
              <a:t> 1</a:t>
            </a:r>
            <a:r>
              <a:rPr lang="pt-BR" sz="1100" b="1" kern="0" dirty="0">
                <a:solidFill>
                  <a:sysClr val="windowText" lastClr="000000"/>
                </a:solidFill>
              </a:rPr>
              <a:t>.</a:t>
            </a:r>
          </a:p>
          <a:p>
            <a:pPr algn="ctr" defTabSz="512056"/>
            <a:r>
              <a:rPr lang="pt-BR" sz="1100" b="1" kern="0" baseline="30000" dirty="0">
                <a:solidFill>
                  <a:sysClr val="windowText" lastClr="000000"/>
                </a:solidFill>
              </a:rPr>
              <a:t>1</a:t>
            </a:r>
            <a:r>
              <a:rPr lang="pt-BR" sz="1100" b="1" kern="0" dirty="0">
                <a:solidFill>
                  <a:sysClr val="windowText" lastClr="000000"/>
                </a:solidFill>
              </a:rPr>
              <a:t>Núcleo de Anatomia Patológica do Hospital de Base de Brasília</a:t>
            </a:r>
          </a:p>
          <a:p>
            <a:pPr algn="ctr" defTabSz="512056"/>
            <a:r>
              <a:rPr lang="pt-BR" sz="1100" b="1" kern="0" baseline="30000" dirty="0">
                <a:solidFill>
                  <a:sysClr val="windowText" lastClr="000000"/>
                </a:solidFill>
              </a:rPr>
              <a:t>2</a:t>
            </a:r>
            <a:r>
              <a:rPr lang="pt-BR" sz="1100" b="1" kern="0" dirty="0">
                <a:solidFill>
                  <a:sysClr val="windowText" lastClr="000000"/>
                </a:solidFill>
              </a:rPr>
              <a:t> </a:t>
            </a:r>
            <a:r>
              <a:rPr lang="pt-BR" sz="1100" b="1" kern="0" dirty="0" err="1">
                <a:solidFill>
                  <a:sysClr val="windowText" lastClr="000000"/>
                </a:solidFill>
              </a:rPr>
              <a:t>Coloproctologia</a:t>
            </a:r>
            <a:r>
              <a:rPr lang="pt-BR" sz="1100" b="1" kern="0" dirty="0">
                <a:solidFill>
                  <a:sysClr val="windowText" lastClr="000000"/>
                </a:solidFill>
              </a:rPr>
              <a:t> do Hospital de Base de Brasília</a:t>
            </a:r>
          </a:p>
          <a:p>
            <a:pPr algn="ctr" defTabSz="512056"/>
            <a:r>
              <a:rPr lang="pt-BR" sz="1100" b="1" kern="0" baseline="30000" dirty="0">
                <a:solidFill>
                  <a:sysClr val="windowText" lastClr="000000"/>
                </a:solidFill>
              </a:rPr>
              <a:t>3</a:t>
            </a:r>
            <a:r>
              <a:rPr lang="pt-BR" sz="1100" b="1" kern="0" dirty="0">
                <a:solidFill>
                  <a:sysClr val="windowText" lastClr="000000"/>
                </a:solidFill>
              </a:rPr>
              <a:t> Universidade de Brasília </a:t>
            </a:r>
          </a:p>
          <a:p>
            <a:pPr algn="ctr" defTabSz="512056"/>
            <a:endParaRPr lang="pt-BR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>
          <a:xfrm>
            <a:off x="685694" y="5511817"/>
            <a:ext cx="6029446" cy="346075"/>
          </a:xfrm>
        </p:spPr>
        <p:txBody>
          <a:bodyPr/>
          <a:lstStyle/>
          <a:p>
            <a:r>
              <a:rPr lang="pt-BR" sz="1800" b="1" dirty="0"/>
              <a:t>Núcleo de Anatomia Patológica do Hospital de Base de Brasília</a:t>
            </a:r>
          </a:p>
        </p:txBody>
      </p:sp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2775310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MATERIAL e MÉTODOS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1" y="2000264"/>
            <a:ext cx="7978503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ângulo 6"/>
          <p:cNvSpPr/>
          <p:nvPr/>
        </p:nvSpPr>
        <p:spPr>
          <a:xfrm>
            <a:off x="-428660" y="714357"/>
            <a:ext cx="10001288" cy="830997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pt-BR" sz="2400" b="1" dirty="0"/>
              <a:t>Divisão anatômica em paredes anterior em azul, lateral</a:t>
            </a:r>
          </a:p>
          <a:p>
            <a:pPr algn="ctr"/>
            <a:r>
              <a:rPr lang="pt-BR" sz="2400" b="1" dirty="0"/>
              <a:t>direita em amarelo e lateral esquerda em preto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2775310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MATERIAL e MÉTODOS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2143116"/>
            <a:ext cx="8661389" cy="467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tângulo 8"/>
          <p:cNvSpPr/>
          <p:nvPr/>
        </p:nvSpPr>
        <p:spPr>
          <a:xfrm>
            <a:off x="-428660" y="1000109"/>
            <a:ext cx="10001288" cy="830997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pt-BR" sz="2400" b="1" dirty="0"/>
              <a:t>Divisão anatômica em paredes posterior em verde, lateral</a:t>
            </a:r>
          </a:p>
          <a:p>
            <a:pPr algn="ctr"/>
            <a:r>
              <a:rPr lang="pt-BR" sz="2400" b="1" dirty="0"/>
              <a:t>direita em amarelo e lateral esquerda em preto</a:t>
            </a:r>
            <a:endParaRPr lang="pt-BR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2775310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MATERIAL e MÉTODOS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477" y="1500174"/>
            <a:ext cx="8572241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ângulo 6"/>
          <p:cNvSpPr/>
          <p:nvPr/>
        </p:nvSpPr>
        <p:spPr>
          <a:xfrm>
            <a:off x="-428660" y="1000109"/>
            <a:ext cx="10001288" cy="461665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pt-BR" sz="2400" b="1" dirty="0"/>
              <a:t>Área da lesão residual após abertura da peça</a:t>
            </a:r>
            <a:endParaRPr lang="pt-BR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1dd7c2aedd6_0_14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038687" y="203224"/>
            <a:ext cx="4349914" cy="6451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0" y="0"/>
            <a:ext cx="2775310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MATERIAL e MÉTODOS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g1dd7c2aedd6_0_130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928663" y="857232"/>
            <a:ext cx="7072361" cy="59653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0" y="0"/>
            <a:ext cx="2775310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MATERIAL e MÉTODOS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-500066" y="571480"/>
            <a:ext cx="10001288" cy="461665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pt-BR" sz="2400" b="1" dirty="0"/>
              <a:t>Clivagem </a:t>
            </a:r>
            <a:r>
              <a:rPr lang="pt-BR" sz="2400" b="1" dirty="0" err="1"/>
              <a:t>sequencial</a:t>
            </a:r>
            <a:r>
              <a:rPr lang="pt-BR" sz="2400" b="1" dirty="0"/>
              <a:t> horizontal e longitudinal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2775310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MATERIAL e MÉTODOS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-31" y="1590696"/>
            <a:ext cx="9144065" cy="4838700"/>
            <a:chOff x="-32" y="1162068"/>
            <a:chExt cx="9144065" cy="4838700"/>
          </a:xfrm>
        </p:grpSpPr>
        <p:pic>
          <p:nvPicPr>
            <p:cNvPr id="2" name="Google Shape;235;g1dd7c2aedd6_1_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32" y="1162068"/>
              <a:ext cx="4108805" cy="483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13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43372" y="1214422"/>
              <a:ext cx="5000661" cy="4630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tângulo 7"/>
          <p:cNvSpPr/>
          <p:nvPr/>
        </p:nvSpPr>
        <p:spPr>
          <a:xfrm>
            <a:off x="-428660" y="1000109"/>
            <a:ext cx="10001288" cy="830997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pt-BR" sz="2400" b="1" dirty="0"/>
              <a:t>Distribuição </a:t>
            </a:r>
            <a:r>
              <a:rPr lang="pt-BR" sz="2400" b="1" dirty="0" err="1"/>
              <a:t>linfonodal</a:t>
            </a:r>
            <a:r>
              <a:rPr lang="pt-BR" sz="2400" b="1" dirty="0"/>
              <a:t> na peça cirúrgica</a:t>
            </a:r>
            <a:endParaRPr lang="pt-BR" sz="2400" dirty="0"/>
          </a:p>
          <a:p>
            <a:pPr algn="ctr"/>
            <a:endParaRPr lang="pt-BR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7"/>
            <a:ext cx="9144000" cy="455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ângulo 3"/>
          <p:cNvSpPr/>
          <p:nvPr/>
        </p:nvSpPr>
        <p:spPr>
          <a:xfrm>
            <a:off x="0" y="0"/>
            <a:ext cx="2775310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MATERIAL e MÉTODOS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2571736" y="6274378"/>
            <a:ext cx="6572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(</a:t>
            </a:r>
            <a:r>
              <a:rPr lang="pt-BR" dirty="0" err="1"/>
              <a:t>Journal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Anus, </a:t>
            </a:r>
            <a:r>
              <a:rPr lang="pt-BR" dirty="0" err="1"/>
              <a:t>Rectum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Colon</a:t>
            </a:r>
            <a:r>
              <a:rPr lang="pt-BR" dirty="0"/>
              <a:t> 2019; 3(4): 175-195)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dd7c2aedd6_1_9"/>
          <p:cNvSpPr txBox="1">
            <a:spLocks noGrp="1"/>
          </p:cNvSpPr>
          <p:nvPr>
            <p:ph type="title"/>
          </p:nvPr>
        </p:nvSpPr>
        <p:spPr>
          <a:xfrm>
            <a:off x="123366" y="593367"/>
            <a:ext cx="8520600" cy="763600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rmAutofit/>
          </a:bodyPr>
          <a:lstStyle/>
          <a:p>
            <a:r>
              <a:rPr lang="pt-BR" b="1" dirty="0"/>
              <a:t>Análise microscópica</a:t>
            </a:r>
            <a:endParaRPr b="1"/>
          </a:p>
        </p:txBody>
      </p:sp>
      <p:sp>
        <p:nvSpPr>
          <p:cNvPr id="246" name="Google Shape;246;g1dd7c2aedd6_1_9"/>
          <p:cNvSpPr txBox="1">
            <a:spLocks noGrp="1"/>
          </p:cNvSpPr>
          <p:nvPr>
            <p:ph type="body" idx="1"/>
          </p:nvPr>
        </p:nvSpPr>
        <p:spPr>
          <a:xfrm>
            <a:off x="337680" y="1857364"/>
            <a:ext cx="8520600" cy="4555200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r>
              <a:rPr lang="pt-BR" sz="2400" dirty="0">
                <a:solidFill>
                  <a:schemeClr val="dk1"/>
                </a:solidFill>
                <a:latin typeface="+mn-lt"/>
              </a:rPr>
              <a:t>Área positiva para neoplasia, por  um ou mais dos seguintes achados: </a:t>
            </a:r>
            <a:endParaRPr sz="2400">
              <a:solidFill>
                <a:schemeClr val="dk1"/>
              </a:solidFill>
              <a:latin typeface="+mn-lt"/>
            </a:endParaRPr>
          </a:p>
          <a:p>
            <a:pPr indent="-228598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ct val="68750"/>
              <a:buNone/>
            </a:pPr>
            <a:r>
              <a:rPr lang="pt-BR" sz="2400" dirty="0">
                <a:solidFill>
                  <a:schemeClr val="dk1"/>
                </a:solidFill>
                <a:latin typeface="+mn-lt"/>
              </a:rPr>
              <a:t>●     Células tumorais isoladas;</a:t>
            </a:r>
            <a:endParaRPr sz="2400">
              <a:solidFill>
                <a:schemeClr val="dk1"/>
              </a:solidFill>
              <a:latin typeface="+mn-lt"/>
            </a:endParaRPr>
          </a:p>
          <a:p>
            <a:pPr indent="-228598" algn="just">
              <a:lnSpc>
                <a:spcPct val="150000"/>
              </a:lnSpc>
              <a:buClr>
                <a:schemeClr val="dk1"/>
              </a:buClr>
              <a:buSzPct val="68750"/>
              <a:buNone/>
            </a:pPr>
            <a:r>
              <a:rPr lang="pt-BR" sz="2400" dirty="0">
                <a:solidFill>
                  <a:schemeClr val="dk1"/>
                </a:solidFill>
                <a:latin typeface="+mn-lt"/>
              </a:rPr>
              <a:t>●     Grupos de células tumorais;</a:t>
            </a:r>
            <a:endParaRPr sz="2400">
              <a:solidFill>
                <a:schemeClr val="dk1"/>
              </a:solidFill>
              <a:latin typeface="+mn-lt"/>
            </a:endParaRPr>
          </a:p>
          <a:p>
            <a:pPr indent="-228598" algn="just">
              <a:lnSpc>
                <a:spcPct val="150000"/>
              </a:lnSpc>
              <a:buClr>
                <a:schemeClr val="dk1"/>
              </a:buClr>
              <a:buSzPct val="68750"/>
              <a:buNone/>
            </a:pPr>
            <a:r>
              <a:rPr lang="pt-BR" sz="2400" dirty="0">
                <a:solidFill>
                  <a:schemeClr val="dk1"/>
                </a:solidFill>
                <a:latin typeface="+mn-lt"/>
              </a:rPr>
              <a:t>●     Pequenos e grandes vasos com êmbolos neoplásicos;</a:t>
            </a:r>
            <a:endParaRPr sz="2400">
              <a:solidFill>
                <a:schemeClr val="dk1"/>
              </a:solidFill>
              <a:latin typeface="+mn-lt"/>
            </a:endParaRPr>
          </a:p>
          <a:p>
            <a:pPr indent="-228598" algn="just">
              <a:lnSpc>
                <a:spcPct val="150000"/>
              </a:lnSpc>
              <a:buClr>
                <a:schemeClr val="dk1"/>
              </a:buClr>
              <a:buSzPct val="68750"/>
              <a:buNone/>
            </a:pPr>
            <a:r>
              <a:rPr lang="pt-BR" sz="2400" dirty="0">
                <a:solidFill>
                  <a:schemeClr val="dk1"/>
                </a:solidFill>
                <a:latin typeface="+mn-lt"/>
              </a:rPr>
              <a:t>●     </a:t>
            </a:r>
            <a:r>
              <a:rPr lang="pt-BR" sz="2400" dirty="0" err="1">
                <a:solidFill>
                  <a:schemeClr val="dk1"/>
                </a:solidFill>
                <a:latin typeface="+mn-lt"/>
              </a:rPr>
              <a:t>Linfonodo</a:t>
            </a:r>
            <a:r>
              <a:rPr lang="pt-BR" sz="2400" dirty="0">
                <a:solidFill>
                  <a:schemeClr val="dk1"/>
                </a:solidFill>
                <a:latin typeface="+mn-lt"/>
              </a:rPr>
              <a:t> positivo para células neoplásicas.</a:t>
            </a:r>
            <a:endParaRPr sz="2400">
              <a:solidFill>
                <a:schemeClr val="dk1"/>
              </a:solidFill>
              <a:latin typeface="+mn-lt"/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ct val="68750"/>
              <a:buNone/>
            </a:pPr>
            <a:r>
              <a:rPr lang="pt-BR" sz="2400" b="1" dirty="0">
                <a:solidFill>
                  <a:schemeClr val="dk1"/>
                </a:solidFill>
                <a:latin typeface="+mn-lt"/>
              </a:rPr>
              <a:t> </a:t>
            </a:r>
            <a:endParaRPr sz="2400" b="1">
              <a:solidFill>
                <a:schemeClr val="dk1"/>
              </a:solidFill>
              <a:latin typeface="+mn-lt"/>
            </a:endParaRPr>
          </a:p>
          <a:p>
            <a:pPr marL="0" indent="0">
              <a:spcBef>
                <a:spcPts val="1200"/>
              </a:spcBef>
              <a:buNone/>
            </a:pPr>
            <a:endParaRPr sz="2400">
              <a:latin typeface="+mn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2775310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MATERIAL e MÉTODOS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dd7c2aedd6_1_16"/>
          <p:cNvSpPr txBox="1">
            <a:spLocks noGrp="1"/>
          </p:cNvSpPr>
          <p:nvPr>
            <p:ph type="body" idx="1"/>
          </p:nvPr>
        </p:nvSpPr>
        <p:spPr>
          <a:xfrm>
            <a:off x="240262" y="1214422"/>
            <a:ext cx="8618018" cy="4555200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A avaliação histopatológica do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efeito do tratamento </a:t>
            </a:r>
            <a:r>
              <a:rPr lang="pt-BR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neoadjuvante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e o grau de regressão tumoral seguiram os critérios estabelecidos pelo CAP: </a:t>
            </a:r>
            <a:endParaRPr sz="200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indent="-228598" algn="just">
              <a:lnSpc>
                <a:spcPct val="150000"/>
              </a:lnSpc>
              <a:spcBef>
                <a:spcPts val="1200"/>
              </a:spcBef>
              <a:buNone/>
            </a:pP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● </a:t>
            </a:r>
            <a:r>
              <a:rPr lang="pt-BR" sz="2000" b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Escore 0</a:t>
            </a: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: ausência de células neoplásicas viáveis –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resposta completa</a:t>
            </a: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;</a:t>
            </a:r>
            <a:endParaRPr sz="200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indent="-228598" algn="just">
              <a:lnSpc>
                <a:spcPct val="150000"/>
              </a:lnSpc>
              <a:buNone/>
            </a:pP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● </a:t>
            </a:r>
            <a:r>
              <a:rPr lang="pt-BR" sz="2000" b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Escore 1</a:t>
            </a: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: células únicas ou pequenos grupos raros de células –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resposta quase completa</a:t>
            </a: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;</a:t>
            </a:r>
            <a:endParaRPr sz="200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indent="-228598" algn="just">
              <a:lnSpc>
                <a:spcPct val="150000"/>
              </a:lnSpc>
              <a:buNone/>
            </a:pP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● </a:t>
            </a:r>
            <a:r>
              <a:rPr lang="pt-BR" sz="2000" b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Escore 2</a:t>
            </a: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: câncer residual com regressão tumoral evidente, mas mais do que células únicas ou raros pequenos grupo de células neoplásicas –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resposta parcial</a:t>
            </a: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;</a:t>
            </a:r>
            <a:endParaRPr sz="200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indent="-228598" algn="just">
              <a:lnSpc>
                <a:spcPct val="150000"/>
              </a:lnSpc>
              <a:buNone/>
            </a:pP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●  </a:t>
            </a:r>
            <a:r>
              <a:rPr lang="pt-BR" sz="2000" b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Escore 3</a:t>
            </a: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: câncer residual extenso sem regressão tumoral evidente –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resposta fraca ou ausente</a:t>
            </a: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indent="-228598" algn="just">
              <a:lnSpc>
                <a:spcPct val="150000"/>
              </a:lnSpc>
              <a:buNone/>
            </a:pPr>
            <a:endParaRPr lang="pt-BR" sz="200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indent="-228598" algn="just">
              <a:lnSpc>
                <a:spcPct val="150000"/>
              </a:lnSpc>
              <a:buNone/>
            </a:pPr>
            <a:endParaRPr lang="pt-BR" sz="200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endParaRPr sz="200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2775310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MATERIAL e MÉTODOS</a:t>
            </a:r>
          </a:p>
        </p:txBody>
      </p:sp>
      <p:sp>
        <p:nvSpPr>
          <p:cNvPr id="6" name="Google Shape;245;g1dd7c2aedd6_1_9"/>
          <p:cNvSpPr txBox="1">
            <a:spLocks noGrp="1"/>
          </p:cNvSpPr>
          <p:nvPr>
            <p:ph type="title"/>
          </p:nvPr>
        </p:nvSpPr>
        <p:spPr>
          <a:xfrm>
            <a:off x="266242" y="571480"/>
            <a:ext cx="8520600" cy="763600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rmAutofit/>
          </a:bodyPr>
          <a:lstStyle/>
          <a:p>
            <a:r>
              <a:rPr lang="pt-BR" b="1" dirty="0"/>
              <a:t>Análise microscópica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7" name="Google Shape;257;g1dd7c2aedd6_1_22"/>
          <p:cNvGraphicFramePr/>
          <p:nvPr/>
        </p:nvGraphicFramePr>
        <p:xfrm>
          <a:off x="428596" y="1285860"/>
          <a:ext cx="3770121" cy="516870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77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3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Diagnóstico:</a:t>
                      </a:r>
                      <a:endParaRPr sz="1900"/>
                    </a:p>
                  </a:txBody>
                  <a:tcPr marL="63500" marR="63500" marT="84667" marB="84667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01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sng"/>
                        <a:t>Características da neoplasia</a:t>
                      </a:r>
                      <a:endParaRPr sz="1500" u="sng"/>
                    </a:p>
                  </a:txBody>
                  <a:tcPr marL="63500" marR="63500" marT="84667" marB="84667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171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Procedimento cirúrgico: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Localização do tumor: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Tamanho do leito tumoral: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Perfuração macroscópica: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 dirty="0">
                          <a:solidFill>
                            <a:srgbClr val="FF0000"/>
                          </a:solidFill>
                        </a:rPr>
                        <a:t>Envoltório </a:t>
                      </a:r>
                      <a:r>
                        <a:rPr lang="pt-BR" sz="1900" b="1" dirty="0" err="1">
                          <a:solidFill>
                            <a:srgbClr val="FF0000"/>
                          </a:solidFill>
                        </a:rPr>
                        <a:t>mesorretal</a:t>
                      </a:r>
                      <a:r>
                        <a:rPr lang="pt-BR" sz="1900" dirty="0"/>
                        <a:t>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Tipo histológico: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Grau histológico: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Extensão tumoral: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 dirty="0">
                          <a:solidFill>
                            <a:srgbClr val="FF0000"/>
                          </a:solidFill>
                        </a:rPr>
                        <a:t>Topografia da lesão na parede</a:t>
                      </a:r>
                      <a:r>
                        <a:rPr lang="pt-BR" sz="1900" dirty="0"/>
                        <a:t>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Margens cirúrgicas: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        	Proximal: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        	Distal: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        	Radial/Mesentérica: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 dirty="0">
                          <a:solidFill>
                            <a:srgbClr val="FF0000"/>
                          </a:solidFill>
                        </a:rPr>
                        <a:t>Efeito do tratamento</a:t>
                      </a:r>
                      <a:r>
                        <a:rPr lang="pt-BR" sz="1900" dirty="0"/>
                        <a:t>:</a:t>
                      </a:r>
                      <a:endParaRPr sz="1900"/>
                    </a:p>
                  </a:txBody>
                  <a:tcPr marL="63500" marR="63500" marT="84667" marB="84667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58" name="Google Shape;258;g1dd7c2aedd6_1_22"/>
          <p:cNvGraphicFramePr/>
          <p:nvPr/>
        </p:nvGraphicFramePr>
        <p:xfrm>
          <a:off x="4468844" y="1214422"/>
          <a:ext cx="4460875" cy="538141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6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8141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Invasão </a:t>
                      </a:r>
                      <a:r>
                        <a:rPr lang="pt-BR" sz="1900" dirty="0" err="1"/>
                        <a:t>linfovascular</a:t>
                      </a:r>
                      <a:r>
                        <a:rPr lang="pt-BR" sz="1900" dirty="0"/>
                        <a:t>:</a:t>
                      </a: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- Invasão </a:t>
                      </a:r>
                      <a:r>
                        <a:rPr lang="pt-BR" sz="1900" dirty="0" err="1"/>
                        <a:t>linfovascular</a:t>
                      </a:r>
                      <a:r>
                        <a:rPr lang="pt-BR" sz="1900" dirty="0"/>
                        <a:t> de pequenos vasos,</a:t>
                      </a: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t-BR" sz="1900" dirty="0"/>
                        <a:t>Invasão (venosa) de grandes vasos</a:t>
                      </a: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BR" sz="1900" dirty="0"/>
                        <a:t>- intramural e extramural:</a:t>
                      </a: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Invasão </a:t>
                      </a:r>
                      <a:r>
                        <a:rPr lang="pt-BR" sz="1900" dirty="0" err="1"/>
                        <a:t>perineural</a:t>
                      </a:r>
                      <a:r>
                        <a:rPr lang="pt-BR" sz="1900" dirty="0"/>
                        <a:t>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 err="1"/>
                        <a:t>Budding</a:t>
                      </a:r>
                      <a:r>
                        <a:rPr lang="pt-BR" sz="1900" dirty="0"/>
                        <a:t> tumoral: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/>
                        <a:t>Depósitos tumorais: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 dirty="0" err="1">
                          <a:solidFill>
                            <a:srgbClr val="FF0000"/>
                          </a:solidFill>
                        </a:rPr>
                        <a:t>Linfonodos</a:t>
                      </a:r>
                      <a:r>
                        <a:rPr lang="pt-BR" sz="1900" b="1" dirty="0">
                          <a:solidFill>
                            <a:srgbClr val="FF0000"/>
                          </a:solidFill>
                        </a:rPr>
                        <a:t> examinados:</a:t>
                      </a:r>
                      <a:endParaRPr sz="19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 dirty="0">
                          <a:solidFill>
                            <a:srgbClr val="FF0000"/>
                          </a:solidFill>
                        </a:rPr>
                        <a:t>- </a:t>
                      </a:r>
                      <a:r>
                        <a:rPr lang="pt-BR" sz="1900" b="1" dirty="0" err="1">
                          <a:solidFill>
                            <a:srgbClr val="FF0000"/>
                          </a:solidFill>
                        </a:rPr>
                        <a:t>Periretais</a:t>
                      </a:r>
                      <a:r>
                        <a:rPr lang="pt-BR" sz="1900" b="1" dirty="0">
                          <a:solidFill>
                            <a:srgbClr val="FF0000"/>
                          </a:solidFill>
                        </a:rPr>
                        <a:t>:</a:t>
                      </a:r>
                      <a:endParaRPr sz="19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 dirty="0">
                          <a:solidFill>
                            <a:srgbClr val="FF0000"/>
                          </a:solidFill>
                        </a:rPr>
                        <a:t>- Intermediários:</a:t>
                      </a:r>
                      <a:endParaRPr sz="19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 dirty="0">
                          <a:solidFill>
                            <a:srgbClr val="FF0000"/>
                          </a:solidFill>
                        </a:rPr>
                        <a:t>- Centrais:</a:t>
                      </a:r>
                      <a:endParaRPr sz="19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 dirty="0" err="1">
                          <a:solidFill>
                            <a:srgbClr val="FF0000"/>
                          </a:solidFill>
                        </a:rPr>
                        <a:t>Linfonodos</a:t>
                      </a:r>
                      <a:r>
                        <a:rPr lang="pt-BR" sz="1900" b="1" dirty="0">
                          <a:solidFill>
                            <a:srgbClr val="FF0000"/>
                          </a:solidFill>
                        </a:rPr>
                        <a:t> comprometidos:</a:t>
                      </a:r>
                      <a:endParaRPr sz="19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 dirty="0">
                          <a:solidFill>
                            <a:srgbClr val="FF0000"/>
                          </a:solidFill>
                        </a:rPr>
                        <a:t>- </a:t>
                      </a:r>
                      <a:r>
                        <a:rPr lang="pt-BR" sz="1900" b="1" dirty="0" err="1">
                          <a:solidFill>
                            <a:srgbClr val="FF0000"/>
                          </a:solidFill>
                        </a:rPr>
                        <a:t>Periretais</a:t>
                      </a:r>
                      <a:r>
                        <a:rPr lang="pt-BR" sz="1900" b="1" dirty="0">
                          <a:solidFill>
                            <a:srgbClr val="FF0000"/>
                          </a:solidFill>
                        </a:rPr>
                        <a:t>:</a:t>
                      </a:r>
                      <a:endParaRPr sz="19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 dirty="0">
                          <a:solidFill>
                            <a:srgbClr val="FF0000"/>
                          </a:solidFill>
                        </a:rPr>
                        <a:t>- Intermediários:</a:t>
                      </a:r>
                      <a:endParaRPr sz="19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 dirty="0">
                          <a:solidFill>
                            <a:srgbClr val="FF0000"/>
                          </a:solidFill>
                        </a:rPr>
                        <a:t>- Centrais:</a:t>
                      </a:r>
                      <a:endParaRPr sz="19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dirty="0" err="1"/>
                        <a:t>Estadiamento</a:t>
                      </a:r>
                      <a:r>
                        <a:rPr lang="pt-BR" sz="1900" dirty="0"/>
                        <a:t> patológico (</a:t>
                      </a:r>
                      <a:r>
                        <a:rPr lang="pt-BR" sz="1900" dirty="0" err="1"/>
                        <a:t>pTNM</a:t>
                      </a:r>
                      <a:r>
                        <a:rPr lang="pt-BR" sz="1900" dirty="0"/>
                        <a:t>, AJCC 8ª edição)</a:t>
                      </a:r>
                      <a:endParaRPr sz="1900"/>
                    </a:p>
                  </a:txBody>
                  <a:tcPr marL="63500" marR="63500" marT="84667" marB="84667">
                    <a:lnL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285720" y="142852"/>
            <a:ext cx="8572560" cy="830997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Helvetica"/>
              </a:rPr>
              <a:t>Laudo final por protocolo microscópico adaptado do proposto pelo Colégio Americano de Patologistas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500034" y="2714620"/>
            <a:ext cx="8143875" cy="3284179"/>
          </a:xfrm>
        </p:spPr>
        <p:txBody>
          <a:bodyPr/>
          <a:lstStyle/>
          <a:p>
            <a:r>
              <a:rPr lang="pt-BR" sz="3600" dirty="0">
                <a:latin typeface="Arial" pitchFamily="34" charset="0"/>
                <a:cs typeface="Arial" pitchFamily="34" charset="0"/>
              </a:rPr>
              <a:t>Eu, Marília Cristina Rosa da Costa, afirmo não ter nenhum conflito de interesse. </a:t>
            </a:r>
          </a:p>
          <a:p>
            <a:pPr>
              <a:lnSpc>
                <a:spcPts val="2240"/>
              </a:lnSpc>
            </a:pPr>
            <a:endParaRPr lang="pt-BR" sz="3600" dirty="0">
              <a:latin typeface="Arial" pitchFamily="34" charset="0"/>
              <a:cs typeface="Arial" pitchFamily="34" charset="0"/>
            </a:endParaRPr>
          </a:p>
          <a:p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37" y="1127275"/>
            <a:ext cx="3261127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85784" y="428604"/>
            <a:ext cx="13501750" cy="6858000"/>
            <a:chOff x="-228325" y="214314"/>
            <a:chExt cx="10787106" cy="6858000"/>
          </a:xfrm>
        </p:grpSpPr>
        <p:graphicFrame>
          <p:nvGraphicFramePr>
            <p:cNvPr id="3" name="Gráfico 2"/>
            <p:cNvGraphicFramePr/>
            <p:nvPr/>
          </p:nvGraphicFramePr>
          <p:xfrm>
            <a:off x="-228325" y="214314"/>
            <a:ext cx="10787106" cy="685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CaixaDeTexto 3"/>
            <p:cNvSpPr txBox="1"/>
            <p:nvPr/>
          </p:nvSpPr>
          <p:spPr>
            <a:xfrm>
              <a:off x="1381944" y="1965022"/>
              <a:ext cx="9286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/>
                <a:t>35</a:t>
              </a: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3881058" y="5312130"/>
              <a:ext cx="9286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/>
                <a:t>5</a:t>
              </a:r>
            </a:p>
          </p:txBody>
        </p:sp>
      </p:grpSp>
      <p:sp>
        <p:nvSpPr>
          <p:cNvPr id="9" name="Retângulo 8"/>
          <p:cNvSpPr/>
          <p:nvPr/>
        </p:nvSpPr>
        <p:spPr>
          <a:xfrm>
            <a:off x="0" y="0"/>
            <a:ext cx="3369254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RESULTADOS e DISCUSSÃO</a:t>
            </a:r>
            <a:endParaRPr lang="pt-B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07;g1dd7c2aedd6_0_14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5253366" y="1846228"/>
            <a:ext cx="3890635" cy="50117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71406" y="2357430"/>
            <a:ext cx="5072098" cy="440120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pt-BR" sz="2800" dirty="0"/>
              <a:t>Lesão ulcerada</a:t>
            </a:r>
          </a:p>
          <a:p>
            <a:pPr algn="ctr"/>
            <a:r>
              <a:rPr lang="pt-BR" sz="2800" dirty="0"/>
              <a:t>Bordas elevadas</a:t>
            </a:r>
          </a:p>
          <a:p>
            <a:pPr algn="ctr"/>
            <a:r>
              <a:rPr lang="pt-BR" sz="2800" dirty="0"/>
              <a:t>Limites pouco precisos</a:t>
            </a:r>
          </a:p>
          <a:p>
            <a:pPr algn="ctr"/>
            <a:r>
              <a:rPr lang="pt-BR" sz="2800" dirty="0"/>
              <a:t>Edema da mucosa adjacente</a:t>
            </a:r>
          </a:p>
          <a:p>
            <a:pPr algn="ctr"/>
            <a:endParaRPr lang="pt-BR" sz="2800" dirty="0"/>
          </a:p>
          <a:p>
            <a:pPr algn="ctr">
              <a:buFont typeface="Wingdings" pitchFamily="2" charset="2"/>
              <a:buChar char="ü"/>
            </a:pPr>
            <a:endParaRPr lang="pt-BR" sz="2800" dirty="0"/>
          </a:p>
          <a:p>
            <a:pPr algn="ctr">
              <a:buFont typeface="Wingdings" pitchFamily="2" charset="2"/>
              <a:buChar char="ü"/>
            </a:pPr>
            <a:r>
              <a:rPr lang="pt-BR" sz="2800" b="1" dirty="0"/>
              <a:t> Inclusive nos 5 pacientes com ausência de neoplasia residual.</a:t>
            </a:r>
          </a:p>
          <a:p>
            <a:pPr algn="ctr"/>
            <a:endParaRPr lang="pt-BR" sz="2800" dirty="0"/>
          </a:p>
        </p:txBody>
      </p:sp>
      <p:sp>
        <p:nvSpPr>
          <p:cNvPr id="9" name="Retângulo 8"/>
          <p:cNvSpPr/>
          <p:nvPr/>
        </p:nvSpPr>
        <p:spPr>
          <a:xfrm>
            <a:off x="0" y="0"/>
            <a:ext cx="3369254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RESULTADOS e DISCUSSÃO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14282" y="1000108"/>
            <a:ext cx="7858180" cy="52322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pt-BR" sz="2800" b="1" dirty="0" err="1">
                <a:solidFill>
                  <a:srgbClr val="FF0000"/>
                </a:solidFill>
              </a:rPr>
              <a:t>Macroscopia</a:t>
            </a:r>
            <a:r>
              <a:rPr lang="pt-BR" sz="2800" b="1" dirty="0">
                <a:solidFill>
                  <a:srgbClr val="FF0000"/>
                </a:solidFill>
              </a:rPr>
              <a:t> da lesão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0" y="428604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142976" y="5572140"/>
            <a:ext cx="1162406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pt-BR" sz="3200" b="1" dirty="0"/>
              <a:t>1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86116" y="2428869"/>
            <a:ext cx="1162406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pt-BR" sz="3200" b="1" dirty="0"/>
              <a:t>25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429256" y="4786323"/>
            <a:ext cx="1162406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pt-BR" sz="3200" b="1" dirty="0"/>
              <a:t>9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500958" y="5357827"/>
            <a:ext cx="1162406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pt-BR" sz="3200" b="1" dirty="0"/>
              <a:t>5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0"/>
            <a:ext cx="1740603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RESULTADOS</a:t>
            </a:r>
            <a:endParaRPr lang="pt-B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lia\Downloads\Parede com fibrose resposta completa HE 40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" y="1214422"/>
            <a:ext cx="9144064" cy="5143536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500034" y="642918"/>
            <a:ext cx="7858180" cy="52322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</a:rPr>
              <a:t>Regressão Tumoral Total </a:t>
            </a:r>
          </a:p>
        </p:txBody>
      </p:sp>
      <p:sp>
        <p:nvSpPr>
          <p:cNvPr id="4" name="Google Shape;320;g1dd7c2aedd6_1_109"/>
          <p:cNvSpPr txBox="1"/>
          <p:nvPr/>
        </p:nvSpPr>
        <p:spPr>
          <a:xfrm>
            <a:off x="-53902" y="6081513"/>
            <a:ext cx="2982828" cy="74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100" b="1" dirty="0">
                <a:solidFill>
                  <a:schemeClr val="dk1"/>
                </a:solidFill>
              </a:rPr>
              <a:t> Fonte: paciente número 3; HE, 400X.  </a:t>
            </a:r>
            <a:endParaRPr sz="11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714356"/>
            <a:ext cx="9144064" cy="5715040"/>
            <a:chOff x="0" y="714356"/>
            <a:chExt cx="9144064" cy="5715040"/>
          </a:xfrm>
        </p:grpSpPr>
        <p:pic>
          <p:nvPicPr>
            <p:cNvPr id="95234" name="Picture 2" descr="C:\Users\Marilia\Downloads\20240215090614916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285860"/>
              <a:ext cx="9144064" cy="5143536"/>
            </a:xfrm>
            <a:prstGeom prst="rect">
              <a:avLst/>
            </a:prstGeom>
            <a:noFill/>
          </p:spPr>
        </p:pic>
        <p:sp>
          <p:nvSpPr>
            <p:cNvPr id="3" name="CaixaDeTexto 2"/>
            <p:cNvSpPr txBox="1"/>
            <p:nvPr/>
          </p:nvSpPr>
          <p:spPr>
            <a:xfrm>
              <a:off x="642910" y="714356"/>
              <a:ext cx="7858180" cy="523220"/>
            </a:xfrm>
            <a:prstGeom prst="rect">
              <a:avLst/>
            </a:prstGeom>
            <a:noFill/>
          </p:spPr>
          <p:txBody>
            <a:bodyPr wrap="square" lIns="91439" tIns="45720" rIns="91439" bIns="45720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rgbClr val="FF0000"/>
                  </a:solidFill>
                </a:rPr>
                <a:t>Neoplasia Residual</a:t>
              </a:r>
            </a:p>
          </p:txBody>
        </p:sp>
      </p:grpSp>
      <p:sp>
        <p:nvSpPr>
          <p:cNvPr id="6" name="Google Shape;320;g1dd7c2aedd6_1_109"/>
          <p:cNvSpPr txBox="1"/>
          <p:nvPr/>
        </p:nvSpPr>
        <p:spPr>
          <a:xfrm>
            <a:off x="-53902" y="6127233"/>
            <a:ext cx="2982828" cy="74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100" b="1" dirty="0">
                <a:solidFill>
                  <a:schemeClr val="dk1"/>
                </a:solidFill>
              </a:rPr>
              <a:t> Fonte: paciente número 2; HE, 400X.  </a:t>
            </a:r>
            <a:endParaRPr sz="1100"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642974" y="0"/>
            <a:ext cx="16144988" cy="6858000"/>
            <a:chOff x="-171224" y="0"/>
            <a:chExt cx="12898898" cy="6858000"/>
          </a:xfrm>
        </p:grpSpPr>
        <p:graphicFrame>
          <p:nvGraphicFramePr>
            <p:cNvPr id="5" name="Gráfico 4"/>
            <p:cNvGraphicFramePr/>
            <p:nvPr/>
          </p:nvGraphicFramePr>
          <p:xfrm>
            <a:off x="-171224" y="0"/>
            <a:ext cx="12898898" cy="685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CaixaDeTexto 5"/>
            <p:cNvSpPr txBox="1"/>
            <p:nvPr/>
          </p:nvSpPr>
          <p:spPr>
            <a:xfrm>
              <a:off x="1826393" y="1643050"/>
              <a:ext cx="9286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/>
                <a:t>23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4794281" y="3571876"/>
              <a:ext cx="9286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/>
                <a:t>12</a:t>
              </a:r>
            </a:p>
          </p:txBody>
        </p:sp>
      </p:grpSp>
      <p:sp>
        <p:nvSpPr>
          <p:cNvPr id="8" name="Retângulo 7"/>
          <p:cNvSpPr/>
          <p:nvPr/>
        </p:nvSpPr>
        <p:spPr>
          <a:xfrm>
            <a:off x="0" y="0"/>
            <a:ext cx="1740603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RESULTADOS</a:t>
            </a:r>
            <a:endParaRPr lang="pt-B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/>
        </p:nvGraphicFramePr>
        <p:xfrm>
          <a:off x="-357222" y="0"/>
          <a:ext cx="1350175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tângulo 3"/>
          <p:cNvSpPr/>
          <p:nvPr/>
        </p:nvSpPr>
        <p:spPr>
          <a:xfrm>
            <a:off x="0" y="0"/>
            <a:ext cx="1740603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RESULTADOS</a:t>
            </a:r>
            <a:endParaRPr lang="pt-B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/>
        </p:nvGraphicFramePr>
        <p:xfrm>
          <a:off x="0" y="285728"/>
          <a:ext cx="1350175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tângulo 12"/>
          <p:cNvSpPr/>
          <p:nvPr/>
        </p:nvSpPr>
        <p:spPr>
          <a:xfrm>
            <a:off x="0" y="0"/>
            <a:ext cx="1740603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RESULTADOS</a:t>
            </a:r>
            <a:endParaRPr lang="pt-B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g1dd7c2aedd6_1_109"/>
          <p:cNvPicPr preferRelativeResize="0"/>
          <p:nvPr/>
        </p:nvPicPr>
        <p:blipFill rotWithShape="1">
          <a:blip r:embed="rId3" cstate="print">
            <a:alphaModFix/>
          </a:blip>
          <a:srcRect t="7553" r="6611" b="7858"/>
          <a:stretch/>
        </p:blipFill>
        <p:spPr>
          <a:xfrm>
            <a:off x="4462424" y="411400"/>
            <a:ext cx="4628326" cy="5589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1dd7c2aedd6_1_109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62925" y="411400"/>
            <a:ext cx="4192174" cy="558956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1dd7c2aedd6_1_109"/>
          <p:cNvSpPr txBox="1"/>
          <p:nvPr/>
        </p:nvSpPr>
        <p:spPr>
          <a:xfrm>
            <a:off x="231850" y="6127233"/>
            <a:ext cx="1994100" cy="74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100" b="1" dirty="0">
                <a:solidFill>
                  <a:schemeClr val="dk1"/>
                </a:solidFill>
              </a:rPr>
              <a:t> Fonte: paciente número 3 </a:t>
            </a:r>
            <a:endParaRPr sz="1100" b="1"/>
          </a:p>
        </p:txBody>
      </p:sp>
      <p:sp>
        <p:nvSpPr>
          <p:cNvPr id="321" name="Google Shape;321;g1dd7c2aedd6_1_109"/>
          <p:cNvSpPr txBox="1"/>
          <p:nvPr/>
        </p:nvSpPr>
        <p:spPr>
          <a:xfrm>
            <a:off x="3754200" y="6127233"/>
            <a:ext cx="5389800" cy="74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100" b="1" dirty="0">
                <a:solidFill>
                  <a:schemeClr val="dk1"/>
                </a:solidFill>
              </a:rPr>
              <a:t>Células neoplásicas no segmento B (submucosa) e K (muscular própria)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4500562" y="1357298"/>
            <a:ext cx="285752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4572000" y="4786322"/>
            <a:ext cx="285752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28596" y="1071547"/>
            <a:ext cx="8001056" cy="954107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>
              <a:defRPr sz="2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Quantidade de </a:t>
            </a:r>
            <a:r>
              <a:rPr lang="pt-BR" dirty="0" err="1"/>
              <a:t>linfonodos</a:t>
            </a:r>
            <a:r>
              <a:rPr lang="pt-BR" dirty="0"/>
              <a:t> dissecados com ampliação da amostragem das cadeias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1740603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RESULTADOS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28596" y="3071811"/>
            <a:ext cx="7786742" cy="2246769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2800" dirty="0"/>
              <a:t> Número mínimo de 8 </a:t>
            </a:r>
            <a:r>
              <a:rPr lang="pt-BR" sz="2800" dirty="0" err="1"/>
              <a:t>linfonodos</a:t>
            </a:r>
            <a:endParaRPr lang="pt-BR" sz="2800" dirty="0"/>
          </a:p>
          <a:p>
            <a:pPr>
              <a:buFont typeface="Wingdings" pitchFamily="2" charset="2"/>
              <a:buChar char="ü"/>
            </a:pPr>
            <a:endParaRPr lang="pt-BR" sz="2800" dirty="0"/>
          </a:p>
          <a:p>
            <a:pPr>
              <a:buFont typeface="Wingdings" pitchFamily="2" charset="2"/>
              <a:buChar char="ü"/>
            </a:pPr>
            <a:r>
              <a:rPr lang="pt-BR" sz="2800" dirty="0"/>
              <a:t> Número máximo de 60 </a:t>
            </a:r>
            <a:r>
              <a:rPr lang="pt-BR" sz="2800" dirty="0" err="1"/>
              <a:t>linfonodos</a:t>
            </a:r>
            <a:endParaRPr lang="pt-BR" sz="2800" dirty="0"/>
          </a:p>
          <a:p>
            <a:pPr>
              <a:buFont typeface="Wingdings" pitchFamily="2" charset="2"/>
              <a:buChar char="ü"/>
            </a:pPr>
            <a:endParaRPr lang="pt-BR" sz="2800" dirty="0"/>
          </a:p>
          <a:p>
            <a:pPr>
              <a:buFont typeface="Wingdings" pitchFamily="2" charset="2"/>
              <a:buChar char="ü"/>
            </a:pPr>
            <a:r>
              <a:rPr lang="pt-BR" sz="2800" dirty="0"/>
              <a:t> Média de 27 </a:t>
            </a:r>
            <a:r>
              <a:rPr lang="pt-BR" sz="2800" dirty="0" err="1"/>
              <a:t>linfonodos</a:t>
            </a:r>
            <a:r>
              <a:rPr lang="pt-BR" sz="2800" dirty="0"/>
              <a:t> por paciente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dd7c2aedd6_0_5"/>
          <p:cNvSpPr txBox="1">
            <a:spLocks noGrp="1"/>
          </p:cNvSpPr>
          <p:nvPr>
            <p:ph type="body" idx="1"/>
          </p:nvPr>
        </p:nvSpPr>
        <p:spPr>
          <a:xfrm>
            <a:off x="214282" y="1285860"/>
            <a:ext cx="8715436" cy="510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Autofit/>
          </a:bodyPr>
          <a:lstStyle/>
          <a:p>
            <a:pPr marL="342898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ct val="52380"/>
              <a:buFont typeface="Wingdings" pitchFamily="2" charset="2"/>
              <a:buChar char="ü"/>
            </a:pPr>
            <a:r>
              <a:rPr lang="pt-BR" sz="2400" b="1" dirty="0" err="1">
                <a:latin typeface="Arial" pitchFamily="34" charset="0"/>
                <a:cs typeface="Arial" pitchFamily="34" charset="0"/>
              </a:rPr>
              <a:t>Adenocarcinoma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colorretal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é o 4º câncer com maior incidência no Brasil; </a:t>
            </a:r>
          </a:p>
          <a:p>
            <a:pPr marL="342898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ct val="52380"/>
              <a:buFont typeface="Wingdings" pitchFamily="2" charset="2"/>
              <a:buChar char="ü"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2º mais comum nas mulheres e o 3º nos homens;</a:t>
            </a:r>
          </a:p>
          <a:p>
            <a:pPr marL="342898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ct val="52380"/>
              <a:buFont typeface="Wingdings" pitchFamily="2" charset="2"/>
              <a:buChar char="ü"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Incidência elevada em países subdesenvolvidos;</a:t>
            </a:r>
          </a:p>
          <a:p>
            <a:pPr marL="342898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ct val="52380"/>
              <a:buFont typeface="Wingdings" pitchFamily="2" charset="2"/>
              <a:buChar char="ü"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Problema de saúde pública;</a:t>
            </a:r>
          </a:p>
          <a:p>
            <a:pPr marL="342898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ct val="52380"/>
              <a:buNone/>
            </a:pPr>
            <a:endParaRPr lang="pt-BR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898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ct val="52380"/>
              <a:buNone/>
            </a:pPr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Objeto de estudo: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Aspectos anatomopatológicos do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adenocarcinoma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colorretal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1504962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INTRODUÇÃO</a:t>
            </a:r>
          </a:p>
        </p:txBody>
      </p:sp>
      <p:sp>
        <p:nvSpPr>
          <p:cNvPr id="90116" name="AutoShape 4" descr="SEMAD - Secretaria de Administração"/>
          <p:cNvSpPr>
            <a:spLocks noChangeAspect="1" noChangeArrowheads="1"/>
          </p:cNvSpPr>
          <p:nvPr/>
        </p:nvSpPr>
        <p:spPr bwMode="auto">
          <a:xfrm>
            <a:off x="155576" y="-136524"/>
            <a:ext cx="296863" cy="296863"/>
          </a:xfrm>
          <a:prstGeom prst="rect">
            <a:avLst/>
          </a:prstGeom>
          <a:noFill/>
        </p:spPr>
        <p:txBody>
          <a:bodyPr vert="horz" wrap="square" lIns="91439" tIns="45720" rIns="91439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0118" name="Picture 6" descr="C:\Users\Marilia\Desktop\Laco-Azul-Marinho-1080x108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0"/>
            <a:ext cx="1500166" cy="1500166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1643042" y="464344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(INCA, 2023)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/>
        </p:nvGraphicFramePr>
        <p:xfrm>
          <a:off x="0" y="21429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5"/>
          <p:cNvSpPr txBox="1"/>
          <p:nvPr/>
        </p:nvSpPr>
        <p:spPr>
          <a:xfrm>
            <a:off x="1571604" y="4429133"/>
            <a:ext cx="1162406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/>
              <a:t>7</a:t>
            </a:r>
          </a:p>
        </p:txBody>
      </p:sp>
      <p:sp>
        <p:nvSpPr>
          <p:cNvPr id="4" name="CaixaDeTexto 5"/>
          <p:cNvSpPr txBox="1"/>
          <p:nvPr/>
        </p:nvSpPr>
        <p:spPr>
          <a:xfrm>
            <a:off x="4327206" y="1571612"/>
            <a:ext cx="1162406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/>
              <a:t>23</a:t>
            </a:r>
          </a:p>
        </p:txBody>
      </p:sp>
      <p:sp>
        <p:nvSpPr>
          <p:cNvPr id="5" name="CaixaDeTexto 5"/>
          <p:cNvSpPr txBox="1"/>
          <p:nvPr/>
        </p:nvSpPr>
        <p:spPr>
          <a:xfrm>
            <a:off x="7133290" y="3571876"/>
            <a:ext cx="1162406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/>
              <a:t>12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740603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RESULTADOS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7072330" y="4572008"/>
            <a:ext cx="1357322" cy="52322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pt-BR" sz="2800" dirty="0"/>
              <a:t>30%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286248" y="3429000"/>
            <a:ext cx="1357322" cy="52322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pt-BR" sz="2800" dirty="0"/>
              <a:t>57,5%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500166" y="5286388"/>
            <a:ext cx="1357322" cy="52322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pt-BR" sz="2800" dirty="0"/>
              <a:t>17,5%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/>
        </p:nvGraphicFramePr>
        <p:xfrm>
          <a:off x="0" y="0"/>
          <a:ext cx="1207299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5"/>
          <p:cNvSpPr txBox="1"/>
          <p:nvPr/>
        </p:nvSpPr>
        <p:spPr>
          <a:xfrm>
            <a:off x="2214546" y="1785927"/>
            <a:ext cx="1162406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/>
              <a:t>31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1740603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RESULTADOS</a:t>
            </a:r>
            <a:endParaRPr lang="pt-B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5"/>
          <p:cNvSpPr txBox="1"/>
          <p:nvPr/>
        </p:nvSpPr>
        <p:spPr>
          <a:xfrm>
            <a:off x="1409330" y="1714488"/>
            <a:ext cx="1162406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/>
              <a:t>9</a:t>
            </a:r>
          </a:p>
        </p:txBody>
      </p:sp>
      <p:sp>
        <p:nvSpPr>
          <p:cNvPr id="4" name="CaixaDeTexto 5"/>
          <p:cNvSpPr txBox="1"/>
          <p:nvPr/>
        </p:nvSpPr>
        <p:spPr>
          <a:xfrm>
            <a:off x="4286248" y="4857761"/>
            <a:ext cx="1162406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/>
              <a:t>2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888100" y="5834738"/>
            <a:ext cx="1928826" cy="52322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</a:rPr>
              <a:t>yN2b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1740603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RESULTADOS</a:t>
            </a:r>
            <a:endParaRPr lang="pt-BR" dirty="0"/>
          </a:p>
        </p:txBody>
      </p:sp>
      <p:sp>
        <p:nvSpPr>
          <p:cNvPr id="8" name="CaixaDeTexto 5"/>
          <p:cNvSpPr txBox="1"/>
          <p:nvPr/>
        </p:nvSpPr>
        <p:spPr>
          <a:xfrm>
            <a:off x="7124370" y="5786455"/>
            <a:ext cx="1162406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/>
              <a:t>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142852"/>
            <a:ext cx="9144000" cy="6095384"/>
            <a:chOff x="0" y="0"/>
            <a:chExt cx="9144000" cy="6095384"/>
          </a:xfrm>
        </p:grpSpPr>
        <p:graphicFrame>
          <p:nvGraphicFramePr>
            <p:cNvPr id="2" name="Gráfico 1"/>
            <p:cNvGraphicFramePr/>
            <p:nvPr/>
          </p:nvGraphicFramePr>
          <p:xfrm>
            <a:off x="571472" y="500042"/>
            <a:ext cx="7858180" cy="47148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CaixaDeTexto 2"/>
            <p:cNvSpPr txBox="1"/>
            <p:nvPr/>
          </p:nvSpPr>
          <p:spPr>
            <a:xfrm>
              <a:off x="1370610" y="5110499"/>
              <a:ext cx="1928826" cy="461665"/>
            </a:xfrm>
            <a:prstGeom prst="rect">
              <a:avLst/>
            </a:prstGeom>
            <a:noFill/>
          </p:spPr>
          <p:txBody>
            <a:bodyPr wrap="square" lIns="91439" tIns="45720" rIns="91439" bIns="45720" rtlCol="0">
              <a:spAutoFit/>
            </a:bodyPr>
            <a:lstStyle/>
            <a:p>
              <a:pPr algn="ctr"/>
              <a:r>
                <a:rPr lang="pt-BR" sz="2400" b="1" dirty="0"/>
                <a:t>n: 40</a:t>
              </a: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3705633" y="5110499"/>
              <a:ext cx="1928826" cy="461665"/>
            </a:xfrm>
            <a:prstGeom prst="rect">
              <a:avLst/>
            </a:prstGeom>
            <a:noFill/>
          </p:spPr>
          <p:txBody>
            <a:bodyPr wrap="square" lIns="91439" tIns="45720" rIns="91439" bIns="45720" rtlCol="0">
              <a:spAutoFit/>
            </a:bodyPr>
            <a:lstStyle/>
            <a:p>
              <a:pPr algn="ctr"/>
              <a:r>
                <a:rPr lang="pt-BR" sz="2400" b="1" dirty="0"/>
                <a:t>n: 176</a:t>
              </a: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6156176" y="5110499"/>
              <a:ext cx="1928826" cy="461665"/>
            </a:xfrm>
            <a:prstGeom prst="rect">
              <a:avLst/>
            </a:prstGeom>
            <a:noFill/>
          </p:spPr>
          <p:txBody>
            <a:bodyPr wrap="square" lIns="91439" tIns="45720" rIns="91439" bIns="45720" rtlCol="0">
              <a:spAutoFit/>
            </a:bodyPr>
            <a:lstStyle/>
            <a:p>
              <a:pPr algn="ctr"/>
              <a:r>
                <a:rPr lang="pt-BR" sz="2400" b="1" dirty="0"/>
                <a:t>n: 40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4088843" y="3705547"/>
              <a:ext cx="1162406" cy="584775"/>
            </a:xfrm>
            <a:prstGeom prst="rect">
              <a:avLst/>
            </a:prstGeom>
            <a:noFill/>
          </p:spPr>
          <p:txBody>
            <a:bodyPr wrap="square" lIns="91439" tIns="45720" rIns="91439" bIns="4572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200" b="1" dirty="0"/>
                <a:t>10</a:t>
              </a:r>
            </a:p>
          </p:txBody>
        </p:sp>
        <p:sp>
          <p:nvSpPr>
            <p:cNvPr id="7" name="CaixaDeTexto 5"/>
            <p:cNvSpPr txBox="1"/>
            <p:nvPr/>
          </p:nvSpPr>
          <p:spPr>
            <a:xfrm>
              <a:off x="1753820" y="1890702"/>
              <a:ext cx="1162406" cy="584775"/>
            </a:xfrm>
            <a:prstGeom prst="rect">
              <a:avLst/>
            </a:prstGeom>
            <a:noFill/>
          </p:spPr>
          <p:txBody>
            <a:bodyPr wrap="square" lIns="91439" tIns="45720" rIns="91439" bIns="4572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200" b="1" dirty="0"/>
                <a:t>27</a:t>
              </a:r>
            </a:p>
          </p:txBody>
        </p:sp>
        <p:sp>
          <p:nvSpPr>
            <p:cNvPr id="8" name="CaixaDeTexto 5"/>
            <p:cNvSpPr txBox="1"/>
            <p:nvPr/>
          </p:nvSpPr>
          <p:spPr>
            <a:xfrm>
              <a:off x="6660232" y="4262138"/>
              <a:ext cx="1162406" cy="584775"/>
            </a:xfrm>
            <a:prstGeom prst="rect">
              <a:avLst/>
            </a:prstGeom>
            <a:noFill/>
          </p:spPr>
          <p:txBody>
            <a:bodyPr wrap="square" lIns="91439" tIns="45720" rIns="91439" bIns="4572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200" b="1" dirty="0"/>
                <a:t>4</a:t>
              </a:r>
            </a:p>
          </p:txBody>
        </p:sp>
        <p:sp>
          <p:nvSpPr>
            <p:cNvPr id="9" name="Retângulo 8"/>
            <p:cNvSpPr/>
            <p:nvPr/>
          </p:nvSpPr>
          <p:spPr>
            <a:xfrm>
              <a:off x="0" y="0"/>
              <a:ext cx="3369254" cy="369332"/>
            </a:xfrm>
            <a:prstGeom prst="rect">
              <a:avLst/>
            </a:prstGeom>
          </p:spPr>
          <p:txBody>
            <a:bodyPr wrap="none" lIns="91439" tIns="45720" rIns="91439" bIns="45720">
              <a:spAutoFit/>
            </a:bodyPr>
            <a:lstStyle/>
            <a:p>
              <a:r>
                <a:rPr lang="pt-BR" b="1" dirty="0"/>
                <a:t>RESULTADOS e DISCUSSÃO</a:t>
              </a:r>
              <a:endParaRPr lang="pt-BR" dirty="0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0" y="5572164"/>
              <a:ext cx="9144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 dirty="0" err="1"/>
                <a:t>Scabini</a:t>
              </a:r>
              <a:r>
                <a:rPr lang="en-US" sz="1400" dirty="0"/>
                <a:t> S, </a:t>
              </a:r>
              <a:r>
                <a:rPr lang="en-US" sz="1400" dirty="0" err="1"/>
                <a:t>Ferrando</a:t>
              </a:r>
              <a:r>
                <a:rPr lang="en-US" sz="1400" dirty="0"/>
                <a:t> V. Number of lymph nodes after </a:t>
              </a:r>
              <a:r>
                <a:rPr lang="en-US" sz="1400" dirty="0" err="1"/>
                <a:t>neoadjuvant</a:t>
              </a:r>
              <a:r>
                <a:rPr lang="en-US" sz="1400" dirty="0"/>
                <a:t> therapy for rectal cancer: How many are needed? </a:t>
              </a:r>
              <a:r>
                <a:rPr lang="en-US" sz="1400" b="1" dirty="0"/>
                <a:t>World J </a:t>
              </a:r>
              <a:r>
                <a:rPr lang="en-US" sz="1400" b="1" dirty="0" err="1"/>
                <a:t>Gastrointest</a:t>
              </a:r>
              <a:r>
                <a:rPr lang="en-US" sz="1400" b="1" dirty="0"/>
                <a:t> Surg. 2012 </a:t>
              </a:r>
              <a:r>
                <a:rPr lang="en-US" sz="1400" dirty="0"/>
                <a:t>Feb </a:t>
              </a:r>
              <a:r>
                <a:rPr lang="pt-BR" sz="1400" dirty="0"/>
                <a:t>27;4(2):32-5.</a:t>
              </a: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0" y="621508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err="1"/>
              <a:t>Wijesuriya</a:t>
            </a:r>
            <a:r>
              <a:rPr lang="pt-BR" sz="1400" dirty="0"/>
              <a:t> RE, </a:t>
            </a:r>
            <a:r>
              <a:rPr lang="pt-BR" sz="1400" dirty="0" err="1"/>
              <a:t>et</a:t>
            </a:r>
            <a:r>
              <a:rPr lang="pt-BR" sz="1400" dirty="0"/>
              <a:t> al. </a:t>
            </a:r>
            <a:r>
              <a:rPr lang="en-US" sz="1400" dirty="0" err="1"/>
              <a:t>Neoadjuvant</a:t>
            </a:r>
            <a:r>
              <a:rPr lang="en-US" sz="1400" dirty="0"/>
              <a:t> therapy for rectal cancer down-stages the tumor but reduces lymph node harvest significantly. </a:t>
            </a:r>
            <a:r>
              <a:rPr lang="en-US" sz="1400" b="1" dirty="0" err="1"/>
              <a:t>Surg</a:t>
            </a:r>
            <a:r>
              <a:rPr lang="en-US" sz="1400" b="1" dirty="0"/>
              <a:t> Today. 2005</a:t>
            </a:r>
            <a:r>
              <a:rPr lang="en-US" sz="1400" dirty="0"/>
              <a:t>;35(6):442-5.</a:t>
            </a:r>
            <a:endParaRPr lang="pt-BR" sz="1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dd7c2aedd6_1_78"/>
          <p:cNvSpPr txBox="1">
            <a:spLocks noGrp="1"/>
          </p:cNvSpPr>
          <p:nvPr>
            <p:ph type="body" idx="1"/>
          </p:nvPr>
        </p:nvSpPr>
        <p:spPr>
          <a:xfrm>
            <a:off x="0" y="-24"/>
            <a:ext cx="9144000" cy="5076800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r>
              <a:rPr lang="pt-BR" sz="1600" b="1" dirty="0">
                <a:solidFill>
                  <a:srgbClr val="FF0000"/>
                </a:solidFill>
                <a:latin typeface="+mn-lt"/>
              </a:rPr>
              <a:t>Padrão de Regressão Tumoral</a:t>
            </a: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1600" dirty="0">
                <a:solidFill>
                  <a:schemeClr val="dk1"/>
                </a:solidFill>
                <a:latin typeface="+mn-lt"/>
              </a:rPr>
              <a:t> A inclusão de 2,0 cm acima e abaixo da área de maior suspeição macroscópica tornou a </a:t>
            </a:r>
            <a:r>
              <a:rPr lang="pt-BR" sz="1600" b="1" dirty="0">
                <a:solidFill>
                  <a:schemeClr val="dk1"/>
                </a:solidFill>
                <a:latin typeface="+mn-lt"/>
              </a:rPr>
              <a:t>análise mais segura para a determinação da regressão tumoral total;</a:t>
            </a: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1600" dirty="0">
                <a:solidFill>
                  <a:schemeClr val="dk1"/>
                </a:solidFill>
                <a:latin typeface="+mn-lt"/>
              </a:rPr>
              <a:t> Áreas macroscopicamente habituais fora da leito tumoral e dentro do perímetro estabelecido de 2,0 cm acima e abaixo da lesão,  foram </a:t>
            </a:r>
            <a:r>
              <a:rPr lang="pt-BR" sz="1600" b="1" dirty="0">
                <a:solidFill>
                  <a:schemeClr val="dk1"/>
                </a:solidFill>
                <a:latin typeface="+mn-lt"/>
              </a:rPr>
              <a:t>positivas para neoplasia em 23 pacientes;</a:t>
            </a: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1600" dirty="0">
                <a:solidFill>
                  <a:schemeClr val="dk1"/>
                </a:solidFill>
                <a:latin typeface="+mn-lt"/>
              </a:rPr>
              <a:t> </a:t>
            </a:r>
            <a:r>
              <a:rPr lang="pt-BR" sz="1600" b="1" dirty="0">
                <a:solidFill>
                  <a:schemeClr val="dk1"/>
                </a:solidFill>
                <a:latin typeface="+mn-lt"/>
              </a:rPr>
              <a:t>Os 5 pacientes com regressão tumoral total apresentavam  lesão macroscópica suspeita de neoplasia;</a:t>
            </a: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r>
              <a:rPr lang="pt-BR" sz="1600" b="1" dirty="0">
                <a:solidFill>
                  <a:srgbClr val="FF0000"/>
                </a:solidFill>
                <a:latin typeface="+mn-lt"/>
              </a:rPr>
              <a:t>Distribuição das células neoplásicas</a:t>
            </a: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1600" kern="1200" dirty="0">
                <a:solidFill>
                  <a:schemeClr val="tx1"/>
                </a:solidFill>
                <a:latin typeface="+mn-lt"/>
              </a:rPr>
              <a:t> Ocorreu redução do diâmetro da lesão, após </a:t>
            </a:r>
            <a:r>
              <a:rPr lang="pt-BR" sz="1600" kern="1200" dirty="0" err="1">
                <a:solidFill>
                  <a:schemeClr val="tx1"/>
                </a:solidFill>
                <a:latin typeface="+mn-lt"/>
              </a:rPr>
              <a:t>neoadjuvância</a:t>
            </a:r>
            <a:r>
              <a:rPr lang="pt-BR" sz="1600" kern="1200" dirty="0">
                <a:solidFill>
                  <a:schemeClr val="tx1"/>
                </a:solidFill>
                <a:latin typeface="+mn-lt"/>
              </a:rPr>
              <a:t>, com </a:t>
            </a:r>
            <a:r>
              <a:rPr lang="pt-BR" sz="1600" kern="1200" dirty="0" err="1">
                <a:solidFill>
                  <a:schemeClr val="tx1"/>
                </a:solidFill>
                <a:latin typeface="+mn-lt"/>
              </a:rPr>
              <a:t>reepitalização</a:t>
            </a:r>
            <a:r>
              <a:rPr lang="pt-BR" sz="1600" kern="1200" dirty="0">
                <a:solidFill>
                  <a:schemeClr val="tx1"/>
                </a:solidFill>
                <a:latin typeface="+mn-lt"/>
              </a:rPr>
              <a:t> da mucosa, não sendo possível definir com segurança apenas pela </a:t>
            </a:r>
            <a:r>
              <a:rPr lang="pt-BR" sz="1600" kern="1200" dirty="0" err="1">
                <a:solidFill>
                  <a:schemeClr val="tx1"/>
                </a:solidFill>
                <a:latin typeface="+mn-lt"/>
              </a:rPr>
              <a:t>macroscopia</a:t>
            </a:r>
            <a:r>
              <a:rPr lang="pt-BR" sz="1600" kern="1200" dirty="0">
                <a:solidFill>
                  <a:schemeClr val="tx1"/>
                </a:solidFill>
                <a:latin typeface="+mn-lt"/>
              </a:rPr>
              <a:t> se trata-se de área tumoral ou não, reforçando a importância de </a:t>
            </a:r>
            <a:r>
              <a:rPr lang="pt-BR" sz="1600" b="1" kern="1200" dirty="0">
                <a:solidFill>
                  <a:schemeClr val="tx1"/>
                </a:solidFill>
                <a:latin typeface="+mn-lt"/>
              </a:rPr>
              <a:t>aumentar o perímetro da área a ser avaliada pela microscopia</a:t>
            </a:r>
            <a:r>
              <a:rPr lang="pt-BR" sz="1600" kern="1200" dirty="0">
                <a:solidFill>
                  <a:schemeClr val="tx1"/>
                </a:solidFill>
                <a:latin typeface="+mn-lt"/>
              </a:rPr>
              <a:t>;</a:t>
            </a: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r>
              <a:rPr lang="pt-BR" sz="1600" b="1" kern="1200" dirty="0">
                <a:solidFill>
                  <a:srgbClr val="FF0000"/>
                </a:solidFill>
                <a:latin typeface="+mn-lt"/>
              </a:rPr>
              <a:t>Distribuição dos </a:t>
            </a:r>
            <a:r>
              <a:rPr lang="pt-BR" sz="1600" b="1" kern="1200" dirty="0" err="1">
                <a:solidFill>
                  <a:srgbClr val="FF0000"/>
                </a:solidFill>
                <a:latin typeface="+mn-lt"/>
              </a:rPr>
              <a:t>linfonodos</a:t>
            </a:r>
            <a:r>
              <a:rPr lang="pt-BR" sz="1600" b="1" kern="1200" dirty="0">
                <a:solidFill>
                  <a:srgbClr val="FF0000"/>
                </a:solidFill>
                <a:latin typeface="+mn-lt"/>
              </a:rPr>
              <a:t> comprometidos </a:t>
            </a: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1600" kern="1200" dirty="0">
                <a:solidFill>
                  <a:schemeClr val="dk1"/>
                </a:solidFill>
                <a:latin typeface="+mn-lt"/>
              </a:rPr>
              <a:t> A dissecção </a:t>
            </a:r>
            <a:r>
              <a:rPr lang="pt-BR" sz="1600" kern="1200" dirty="0" err="1">
                <a:solidFill>
                  <a:schemeClr val="dk1"/>
                </a:solidFill>
                <a:latin typeface="+mn-lt"/>
              </a:rPr>
              <a:t>linfonodal</a:t>
            </a:r>
            <a:r>
              <a:rPr lang="pt-BR" sz="1600" kern="1200" dirty="0">
                <a:solidFill>
                  <a:schemeClr val="dk1"/>
                </a:solidFill>
                <a:latin typeface="+mn-lt"/>
              </a:rPr>
              <a:t> em subgrupos de cadeias resultou em maior </a:t>
            </a:r>
            <a:r>
              <a:rPr lang="pt-BR" sz="1600" b="1" kern="1200" dirty="0">
                <a:solidFill>
                  <a:schemeClr val="dk1"/>
                </a:solidFill>
                <a:latin typeface="+mn-lt"/>
              </a:rPr>
              <a:t>número de </a:t>
            </a:r>
            <a:r>
              <a:rPr lang="pt-BR" sz="1600" b="1" kern="1200" dirty="0" err="1">
                <a:solidFill>
                  <a:schemeClr val="dk1"/>
                </a:solidFill>
                <a:latin typeface="+mn-lt"/>
              </a:rPr>
              <a:t>linfonodos</a:t>
            </a:r>
            <a:r>
              <a:rPr lang="pt-BR" sz="1600" b="1" kern="1200" dirty="0">
                <a:solidFill>
                  <a:schemeClr val="dk1"/>
                </a:solidFill>
                <a:latin typeface="+mn-lt"/>
              </a:rPr>
              <a:t> identificados e </a:t>
            </a:r>
            <a:r>
              <a:rPr lang="pt-BR" sz="1600" b="1" kern="1200" dirty="0" err="1">
                <a:solidFill>
                  <a:schemeClr val="dk1"/>
                </a:solidFill>
                <a:latin typeface="+mn-lt"/>
              </a:rPr>
              <a:t>consequentemente</a:t>
            </a:r>
            <a:r>
              <a:rPr lang="pt-BR" sz="1600" b="1" kern="1200" dirty="0">
                <a:solidFill>
                  <a:schemeClr val="dk1"/>
                </a:solidFill>
                <a:latin typeface="+mn-lt"/>
              </a:rPr>
              <a:t> de identificar os positivos.</a:t>
            </a:r>
            <a:endParaRPr lang="pt-BR" sz="1600" b="1" kern="1200" dirty="0">
              <a:solidFill>
                <a:schemeClr val="tx1"/>
              </a:solidFill>
              <a:latin typeface="+mn-lt"/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endParaRPr sz="1400">
              <a:solidFill>
                <a:schemeClr val="dk1"/>
              </a:solidFill>
              <a:latin typeface="+mn-lt"/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endParaRPr sz="1400">
              <a:solidFill>
                <a:schemeClr val="dk1"/>
              </a:solidFill>
              <a:latin typeface="+mn-lt"/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r>
              <a:rPr lang="pt-BR" sz="1400" b="1" dirty="0">
                <a:solidFill>
                  <a:schemeClr val="dk1"/>
                </a:solidFill>
                <a:latin typeface="+mn-lt"/>
              </a:rPr>
              <a:t> </a:t>
            </a:r>
            <a:endParaRPr sz="1400" b="1">
              <a:solidFill>
                <a:schemeClr val="dk1"/>
              </a:solidFill>
              <a:latin typeface="+mn-lt"/>
            </a:endParaRPr>
          </a:p>
          <a:p>
            <a:pPr marL="0" indent="0">
              <a:spcBef>
                <a:spcPts val="1200"/>
              </a:spcBef>
              <a:buNone/>
            </a:pPr>
            <a:endParaRPr sz="1400">
              <a:latin typeface="+mn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-50266"/>
            <a:ext cx="1556834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DISCUSSÃO</a:t>
            </a:r>
            <a:endParaRPr lang="pt-B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dd7c2aedd6_1_119"/>
          <p:cNvSpPr txBox="1">
            <a:spLocks noGrp="1"/>
          </p:cNvSpPr>
          <p:nvPr>
            <p:ph type="body" idx="1"/>
          </p:nvPr>
        </p:nvSpPr>
        <p:spPr>
          <a:xfrm>
            <a:off x="311700" y="857232"/>
            <a:ext cx="8520600" cy="5076800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b="1" dirty="0">
                <a:solidFill>
                  <a:schemeClr val="dk1"/>
                </a:solidFill>
              </a:rPr>
              <a:t> Aumentar o perímetro de amostragem da lesão, além da área tumoral macroscópica, favorece o encontro de neoplasia microscópica residual;</a:t>
            </a:r>
            <a:endParaRPr sz="2000" b="1">
              <a:solidFill>
                <a:schemeClr val="dk1"/>
              </a:solidFill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b="1" dirty="0">
                <a:solidFill>
                  <a:schemeClr val="dk1"/>
                </a:solidFill>
              </a:rPr>
              <a:t> A inclusão de 2,0 cm acima e abaixo da lesão macroscópica gera maior especificidade ao laudo anatomopatológico;</a:t>
            </a:r>
            <a:endParaRPr sz="2000" b="1">
              <a:solidFill>
                <a:schemeClr val="dk1"/>
              </a:solidFill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b="1" dirty="0">
                <a:solidFill>
                  <a:schemeClr val="dk1"/>
                </a:solidFill>
              </a:rPr>
              <a:t> Foi possível determinar com maior segurança a ausência de lesão residual nos pacientes com regressão tumoral total;</a:t>
            </a:r>
            <a:endParaRPr sz="2000" b="1">
              <a:solidFill>
                <a:schemeClr val="dk1"/>
              </a:solidFill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b="1" dirty="0">
                <a:solidFill>
                  <a:schemeClr val="tx1"/>
                </a:solidFill>
              </a:rPr>
              <a:t> A técnica de dissecção sistemática das cadeias </a:t>
            </a:r>
            <a:r>
              <a:rPr lang="pt-BR" sz="2000" b="1" dirty="0" err="1">
                <a:solidFill>
                  <a:schemeClr val="tx1"/>
                </a:solidFill>
              </a:rPr>
              <a:t>linfonodais</a:t>
            </a:r>
            <a:r>
              <a:rPr lang="pt-BR" sz="2000" b="1" dirty="0">
                <a:solidFill>
                  <a:schemeClr val="tx1"/>
                </a:solidFill>
              </a:rPr>
              <a:t> possibilita maior amostragem e, </a:t>
            </a:r>
            <a:r>
              <a:rPr lang="pt-BR" sz="2000" b="1" dirty="0" err="1">
                <a:solidFill>
                  <a:schemeClr val="tx1"/>
                </a:solidFill>
              </a:rPr>
              <a:t>consequentemente</a:t>
            </a:r>
            <a:r>
              <a:rPr lang="pt-BR" sz="2000" b="1" dirty="0">
                <a:solidFill>
                  <a:schemeClr val="tx1"/>
                </a:solidFill>
              </a:rPr>
              <a:t>, melhor definição do </a:t>
            </a:r>
            <a:r>
              <a:rPr lang="pt-BR" sz="2000" b="1" dirty="0" err="1">
                <a:solidFill>
                  <a:schemeClr val="tx1"/>
                </a:solidFill>
              </a:rPr>
              <a:t>estadiamento</a:t>
            </a:r>
            <a:r>
              <a:rPr lang="pt-BR" sz="2000" b="1" dirty="0">
                <a:solidFill>
                  <a:schemeClr val="tx1"/>
                </a:solidFill>
              </a:rPr>
              <a:t> patológico final.</a:t>
            </a:r>
            <a:endParaRPr lang="pt-BR" sz="2000" b="1" dirty="0">
              <a:solidFill>
                <a:schemeClr val="dk1"/>
              </a:solidFill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endParaRPr lang="pt-BR" sz="2000" b="1" dirty="0">
              <a:solidFill>
                <a:schemeClr val="dk1"/>
              </a:solidFill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endParaRPr sz="2000" b="1">
              <a:solidFill>
                <a:schemeClr val="dk1"/>
              </a:solidFill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endParaRPr sz="2000" b="1">
              <a:solidFill>
                <a:schemeClr val="dk1"/>
              </a:solidFill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endParaRPr sz="2000" b="1">
              <a:solidFill>
                <a:schemeClr val="dk1"/>
              </a:solidFill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endParaRPr sz="2000" b="1">
              <a:solidFill>
                <a:schemeClr val="dk1"/>
              </a:solidFill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endParaRPr sz="2000" b="1">
              <a:solidFill>
                <a:schemeClr val="dk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sz="2000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1672251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CONCLUSÃO</a:t>
            </a:r>
            <a:endParaRPr lang="pt-B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Muito </a:t>
            </a:r>
            <a:r>
              <a:rPr lang="pt-BR" dirty="0" err="1"/>
              <a:t>obrigadA</a:t>
            </a:r>
            <a:r>
              <a:rPr lang="pt-BR" dirty="0"/>
              <a:t>!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14282" y="2551837"/>
            <a:ext cx="8643998" cy="2246769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just"/>
            <a:r>
              <a:rPr lang="pt-BR" sz="2800" b="1" dirty="0">
                <a:latin typeface="Arial" pitchFamily="34" charset="0"/>
                <a:cs typeface="Arial" pitchFamily="34" charset="0"/>
              </a:rPr>
              <a:t>Objetivo geral: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propor </a:t>
            </a:r>
            <a:r>
              <a:rPr lang="pt-B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soluções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para a </a:t>
            </a:r>
            <a:r>
              <a:rPr lang="pt-B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representação tumoral total após o tratamento </a:t>
            </a:r>
            <a:r>
              <a:rPr lang="pt-BR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neoadjuvante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aprimorando os processos de análise macro e microscópica para o </a:t>
            </a:r>
            <a:r>
              <a:rPr lang="pt-BR" sz="2800" dirty="0" err="1">
                <a:latin typeface="Arial" pitchFamily="34" charset="0"/>
                <a:cs typeface="Arial" pitchFamily="34" charset="0"/>
              </a:rPr>
              <a:t>estadiamento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patológico mais preciso;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1505538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OBJETIVOS</a:t>
            </a:r>
          </a:p>
        </p:txBody>
      </p:sp>
      <p:pic>
        <p:nvPicPr>
          <p:cNvPr id="6" name="Picture 6" descr="C:\Users\Marilia\Desktop\Laco-Azul-Marinho-1080x108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12" y="0"/>
            <a:ext cx="1714488" cy="1714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1406" y="1462051"/>
            <a:ext cx="8929718" cy="532453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b="1" dirty="0">
                <a:latin typeface="Arial" pitchFamily="34" charset="0"/>
                <a:cs typeface="Arial" pitchFamily="34" charset="0"/>
              </a:rPr>
              <a:t>Objetivos específicos:</a:t>
            </a:r>
          </a:p>
          <a:p>
            <a:pPr marL="342898" indent="-342898" algn="just">
              <a:buAutoNum type="arabi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Estabelecer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protocolo macro e microscópico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no câncer do reto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pós-neoadjuvância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342898" indent="-342898" algn="just">
              <a:buAutoNum type="arabicPeriod"/>
            </a:pP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342898" indent="-342898" algn="just">
              <a:buAutoNum type="arabi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Estudar o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grau e o padrão de regressão tumoral </a:t>
            </a:r>
            <a:r>
              <a:rPr lang="pt-BR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pós-neoadjuvância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no câncer do reto, e a distribuição da doença residual, com amostragem suficiente e segura,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consequentemente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com melhor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estadiamento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patológico;</a:t>
            </a:r>
          </a:p>
          <a:p>
            <a:pPr marL="342898" indent="-342898" algn="just">
              <a:buAutoNum type="arabicPeriod"/>
            </a:pP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342898" indent="-342898" algn="just">
              <a:buAutoNum type="arabicPeriod"/>
            </a:pP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Padronizar a inclusão e identificação de </a:t>
            </a:r>
            <a:r>
              <a:rPr lang="pt-BR" sz="2000" dirty="0" err="1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linfonodos</a:t>
            </a: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 por cadeias </a:t>
            </a:r>
            <a:r>
              <a:rPr lang="pt-BR" sz="2000" dirty="0" err="1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pericolorretais</a:t>
            </a: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, intermediárias e centrais, visando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maior </a:t>
            </a:r>
            <a:r>
              <a:rPr lang="pt-BR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acurácia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pt-BR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linfonodos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com neoplasia residual</a:t>
            </a: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898" indent="-342898" algn="just">
              <a:buAutoNum type="arabicPeriod"/>
            </a:pPr>
            <a:endParaRPr lang="pt-BR" sz="200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marL="342898" indent="-342898" algn="just">
              <a:buFontTx/>
              <a:buAutoNum type="arabicPeriod"/>
            </a:pPr>
            <a:r>
              <a:rPr lang="pt-BR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Aprimorar a análise da determinação da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regressão tumoral total após o tratamento </a:t>
            </a:r>
            <a:r>
              <a:rPr lang="pt-BR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neoadjuvante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de forma segura, com amostragem satisfatória;</a:t>
            </a:r>
          </a:p>
          <a:p>
            <a:pPr marL="342898" indent="-342898" algn="just">
              <a:buAutoNum type="arabicPeriod"/>
            </a:pP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1230143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OBJETIVOS</a:t>
            </a:r>
          </a:p>
        </p:txBody>
      </p:sp>
      <p:pic>
        <p:nvPicPr>
          <p:cNvPr id="8" name="Picture 6" descr="C:\Users\Marilia\Desktop\Laco-Azul-Marinho-1080x108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12" y="0"/>
            <a:ext cx="1714488" cy="1714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-571535" y="-364030"/>
            <a:ext cx="9936061" cy="7293492"/>
            <a:chOff x="-571536" y="-364030"/>
            <a:chExt cx="9936061" cy="7293492"/>
          </a:xfrm>
        </p:grpSpPr>
        <p:grpSp>
          <p:nvGrpSpPr>
            <p:cNvPr id="17" name="Grupo 16"/>
            <p:cNvGrpSpPr/>
            <p:nvPr/>
          </p:nvGrpSpPr>
          <p:grpSpPr>
            <a:xfrm>
              <a:off x="-571536" y="-364030"/>
              <a:ext cx="9936061" cy="7293492"/>
              <a:chOff x="-571536" y="-364030"/>
              <a:chExt cx="9936061" cy="7293492"/>
            </a:xfrm>
          </p:grpSpPr>
          <p:pic>
            <p:nvPicPr>
              <p:cNvPr id="105474" name="Picture 2" descr="C:\Users\Marilia\Desktop\Agile2.jp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571536" y="-364030"/>
                <a:ext cx="9936061" cy="7293492"/>
              </a:xfrm>
              <a:prstGeom prst="rect">
                <a:avLst/>
              </a:prstGeom>
              <a:noFill/>
            </p:spPr>
          </p:pic>
          <p:sp>
            <p:nvSpPr>
              <p:cNvPr id="6" name="Retângulo 5"/>
              <p:cNvSpPr/>
              <p:nvPr/>
            </p:nvSpPr>
            <p:spPr>
              <a:xfrm>
                <a:off x="5072066" y="285729"/>
                <a:ext cx="2428892" cy="1200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rgbClr val="FF0000"/>
                    </a:solidFill>
                  </a:rPr>
                  <a:t>NUCAP</a:t>
                </a:r>
                <a:r>
                  <a:rPr lang="pt-BR" b="1" dirty="0">
                    <a:solidFill>
                      <a:schemeClr val="dk1"/>
                    </a:solidFill>
                  </a:rPr>
                  <a:t> do Hospital de Base do Distrito Federal/ IGESDF e </a:t>
                </a:r>
                <a:r>
                  <a:rPr lang="pt-BR" b="1" dirty="0" err="1">
                    <a:solidFill>
                      <a:schemeClr val="dk1"/>
                    </a:solidFill>
                  </a:rPr>
                  <a:t>Coloproctologia</a:t>
                </a:r>
                <a:r>
                  <a:rPr lang="pt-BR" b="1" dirty="0">
                    <a:solidFill>
                      <a:schemeClr val="dk1"/>
                    </a:solidFill>
                  </a:rPr>
                  <a:t> </a:t>
                </a:r>
                <a:endParaRPr lang="pt-BR" b="1" dirty="0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5857915" y="2500306"/>
                <a:ext cx="3214678" cy="17543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rgbClr val="FF0000"/>
                    </a:solidFill>
                  </a:rPr>
                  <a:t>ESTUDO</a:t>
                </a:r>
                <a:r>
                  <a:rPr lang="pt-BR" b="1" dirty="0">
                    <a:solidFill>
                      <a:schemeClr val="dk1"/>
                    </a:solidFill>
                  </a:rPr>
                  <a:t> prospectivo, experimental, quantitativo e exploratório</a:t>
                </a:r>
              </a:p>
              <a:p>
                <a:pPr algn="ctr"/>
                <a:r>
                  <a:rPr lang="pt-BR" b="1" dirty="0" err="1">
                    <a:solidFill>
                      <a:srgbClr val="FF0000"/>
                    </a:solidFill>
                  </a:rPr>
                  <a:t>Conep</a:t>
                </a:r>
                <a:r>
                  <a:rPr lang="pt-BR" b="1" dirty="0">
                    <a:solidFill>
                      <a:schemeClr val="dk1"/>
                    </a:solidFill>
                  </a:rPr>
                  <a:t> e </a:t>
                </a:r>
                <a:r>
                  <a:rPr lang="pt-BR" b="1" dirty="0">
                    <a:solidFill>
                      <a:srgbClr val="FF0000"/>
                    </a:solidFill>
                  </a:rPr>
                  <a:t>Plataforma Brasil</a:t>
                </a:r>
                <a:r>
                  <a:rPr lang="pt-BR" b="1" dirty="0">
                    <a:solidFill>
                      <a:schemeClr val="dk1"/>
                    </a:solidFill>
                  </a:rPr>
                  <a:t>: CAAE n</a:t>
                </a:r>
                <a:r>
                  <a:rPr lang="pt-BR" b="1" dirty="0"/>
                  <a:t>º </a:t>
                </a:r>
                <a:r>
                  <a:rPr lang="pt-BR" b="1" dirty="0">
                    <a:solidFill>
                      <a:schemeClr val="dk1"/>
                    </a:solidFill>
                  </a:rPr>
                  <a:t>57907222.6.0000.8153</a:t>
                </a:r>
                <a:endParaRPr lang="pt-BR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4357685" y="4714884"/>
                <a:ext cx="4286280" cy="20313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rgbClr val="FF0000"/>
                    </a:solidFill>
                  </a:rPr>
                  <a:t>AMOSTRA 40 pacientes </a:t>
                </a:r>
                <a:r>
                  <a:rPr lang="pt-BR" b="1" dirty="0">
                    <a:solidFill>
                      <a:schemeClr val="dk1"/>
                    </a:solidFill>
                  </a:rPr>
                  <a:t>&gt;= 18 anos, </a:t>
                </a:r>
                <a:r>
                  <a:rPr lang="pt-BR" b="1" dirty="0"/>
                  <a:t>com </a:t>
                </a:r>
                <a:r>
                  <a:rPr lang="pt-BR" b="1" dirty="0" err="1"/>
                  <a:t>adenocarcinoma</a:t>
                </a:r>
                <a:r>
                  <a:rPr lang="pt-BR" b="1" dirty="0"/>
                  <a:t> de reto, </a:t>
                </a:r>
                <a:r>
                  <a:rPr lang="pt-BR" b="1" dirty="0" err="1">
                    <a:solidFill>
                      <a:schemeClr val="dk1"/>
                    </a:solidFill>
                  </a:rPr>
                  <a:t>estadio</a:t>
                </a:r>
                <a:r>
                  <a:rPr lang="pt-BR" b="1" dirty="0">
                    <a:solidFill>
                      <a:schemeClr val="dk1"/>
                    </a:solidFill>
                  </a:rPr>
                  <a:t> clínico II e III, após </a:t>
                </a:r>
                <a:r>
                  <a:rPr lang="pt-BR" b="1" dirty="0" err="1">
                    <a:solidFill>
                      <a:schemeClr val="dk1"/>
                    </a:solidFill>
                  </a:rPr>
                  <a:t>radioquimioterapia</a:t>
                </a:r>
                <a:r>
                  <a:rPr lang="pt-BR" b="1" dirty="0">
                    <a:solidFill>
                      <a:schemeClr val="dk1"/>
                    </a:solidFill>
                  </a:rPr>
                  <a:t> </a:t>
                </a:r>
                <a:r>
                  <a:rPr lang="pt-BR" b="1" dirty="0" err="1">
                    <a:solidFill>
                      <a:schemeClr val="dk1"/>
                    </a:solidFill>
                  </a:rPr>
                  <a:t>neoadjuvante</a:t>
                </a:r>
                <a:r>
                  <a:rPr lang="pt-BR" b="1" dirty="0">
                    <a:solidFill>
                      <a:schemeClr val="dk1"/>
                    </a:solidFill>
                  </a:rPr>
                  <a:t> e </a:t>
                </a:r>
                <a:r>
                  <a:rPr lang="pt-BR" b="1" dirty="0" err="1">
                    <a:solidFill>
                      <a:schemeClr val="dk1"/>
                    </a:solidFill>
                  </a:rPr>
                  <a:t>retossigmoidectomia</a:t>
                </a:r>
                <a:r>
                  <a:rPr lang="pt-BR" b="1" dirty="0">
                    <a:solidFill>
                      <a:schemeClr val="dk1"/>
                    </a:solidFill>
                  </a:rPr>
                  <a:t> com excisão total do </a:t>
                </a:r>
                <a:r>
                  <a:rPr lang="pt-BR" b="1" dirty="0" err="1">
                    <a:solidFill>
                      <a:schemeClr val="dk1"/>
                    </a:solidFill>
                  </a:rPr>
                  <a:t>mesorreto</a:t>
                </a:r>
                <a:endParaRPr lang="pt-BR" b="1" dirty="0">
                  <a:solidFill>
                    <a:schemeClr val="dk1"/>
                  </a:solidFill>
                </a:endParaRPr>
              </a:p>
              <a:p>
                <a:pPr algn="ctr"/>
                <a:r>
                  <a:rPr lang="pt-BR" b="1" dirty="0">
                    <a:solidFill>
                      <a:srgbClr val="FF0000"/>
                    </a:solidFill>
                  </a:rPr>
                  <a:t>TCLE</a:t>
                </a:r>
                <a:endParaRPr lang="pt-BR" b="1" dirty="0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0" y="1714488"/>
                <a:ext cx="3000364" cy="23083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pt-BR" b="1" dirty="0">
                    <a:solidFill>
                      <a:srgbClr val="FF0000"/>
                    </a:solidFill>
                  </a:rPr>
                  <a:t>DELINEAMETO</a:t>
                </a:r>
              </a:p>
              <a:p>
                <a:pPr lvl="0" algn="ctr"/>
                <a:r>
                  <a:rPr lang="pt-BR" b="1" dirty="0">
                    <a:solidFill>
                      <a:schemeClr val="dk1"/>
                    </a:solidFill>
                  </a:rPr>
                  <a:t>protocolo </a:t>
                </a:r>
                <a:r>
                  <a:rPr lang="pt-BR" b="1" dirty="0">
                    <a:solidFill>
                      <a:srgbClr val="FF0000"/>
                    </a:solidFill>
                  </a:rPr>
                  <a:t>macroscópico </a:t>
                </a:r>
                <a:r>
                  <a:rPr lang="pt-BR" b="1" dirty="0">
                    <a:solidFill>
                      <a:schemeClr val="dk1"/>
                    </a:solidFill>
                  </a:rPr>
                  <a:t>de clivagem e análise </a:t>
                </a:r>
                <a:r>
                  <a:rPr lang="pt-BR" b="1" dirty="0">
                    <a:solidFill>
                      <a:srgbClr val="FF0000"/>
                    </a:solidFill>
                  </a:rPr>
                  <a:t>microscópica</a:t>
                </a:r>
                <a:r>
                  <a:rPr lang="pt-BR" b="1" dirty="0">
                    <a:solidFill>
                      <a:schemeClr val="dk1"/>
                    </a:solidFill>
                  </a:rPr>
                  <a:t>, para </a:t>
                </a:r>
                <a:r>
                  <a:rPr lang="pt-BR" b="1" dirty="0" err="1">
                    <a:solidFill>
                      <a:schemeClr val="dk1"/>
                    </a:solidFill>
                  </a:rPr>
                  <a:t>estadiamento</a:t>
                </a:r>
                <a:r>
                  <a:rPr lang="pt-BR" b="1" dirty="0">
                    <a:solidFill>
                      <a:schemeClr val="dk1"/>
                    </a:solidFill>
                  </a:rPr>
                  <a:t> patológico e </a:t>
                </a:r>
                <a:r>
                  <a:rPr lang="pt-BR" b="1" dirty="0"/>
                  <a:t>quantificação da regressão tumoral</a:t>
                </a:r>
                <a:endParaRPr lang="pt-BR" dirty="0"/>
              </a:p>
              <a:p>
                <a:pPr algn="ctr"/>
                <a:endParaRPr lang="pt-BR" b="1" dirty="0"/>
              </a:p>
            </p:txBody>
          </p:sp>
          <p:sp>
            <p:nvSpPr>
              <p:cNvPr id="11" name="CaixaDeTexto 10"/>
              <p:cNvSpPr txBox="1"/>
              <p:nvPr/>
            </p:nvSpPr>
            <p:spPr>
              <a:xfrm>
                <a:off x="3143240" y="2500306"/>
                <a:ext cx="2643206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pt-BR" dirty="0"/>
              </a:p>
              <a:p>
                <a:endParaRPr lang="pt-BR" dirty="0"/>
              </a:p>
              <a:p>
                <a:endParaRPr lang="pt-BR" dirty="0"/>
              </a:p>
              <a:p>
                <a:endParaRPr lang="pt-BR" dirty="0"/>
              </a:p>
              <a:p>
                <a:endParaRPr lang="pt-BR" dirty="0"/>
              </a:p>
            </p:txBody>
          </p:sp>
          <p:sp>
            <p:nvSpPr>
              <p:cNvPr id="13" name="Retângulo 12"/>
              <p:cNvSpPr/>
              <p:nvPr/>
            </p:nvSpPr>
            <p:spPr>
              <a:xfrm>
                <a:off x="285719" y="4357694"/>
                <a:ext cx="3714776" cy="23221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5000"/>
                  </a:lnSpc>
                  <a:buClr>
                    <a:schemeClr val="dk1"/>
                  </a:buClr>
                  <a:buSzPts val="1100"/>
                </a:pPr>
                <a:r>
                  <a:rPr lang="pt-BR" b="1" dirty="0">
                    <a:solidFill>
                      <a:srgbClr val="FF0000"/>
                    </a:solidFill>
                  </a:rPr>
                  <a:t>EXCLUSÃO</a:t>
                </a:r>
                <a:r>
                  <a:rPr lang="pt-BR" b="1" dirty="0">
                    <a:solidFill>
                      <a:schemeClr val="dk1"/>
                    </a:solidFill>
                  </a:rPr>
                  <a:t>: câncer </a:t>
                </a:r>
                <a:r>
                  <a:rPr lang="pt-BR" b="1" dirty="0" err="1">
                    <a:solidFill>
                      <a:schemeClr val="dk1"/>
                    </a:solidFill>
                  </a:rPr>
                  <a:t>colorretal</a:t>
                </a:r>
                <a:r>
                  <a:rPr lang="pt-BR" b="1" dirty="0">
                    <a:solidFill>
                      <a:schemeClr val="dk1"/>
                    </a:solidFill>
                  </a:rPr>
                  <a:t> concomitante a: cânceres sincrônicos, doença inflamatória intestinal e </a:t>
                </a:r>
                <a:r>
                  <a:rPr lang="pt-BR" b="1" dirty="0" err="1">
                    <a:solidFill>
                      <a:schemeClr val="dk1"/>
                    </a:solidFill>
                  </a:rPr>
                  <a:t>polipose</a:t>
                </a:r>
                <a:r>
                  <a:rPr lang="pt-BR" b="1" dirty="0">
                    <a:solidFill>
                      <a:schemeClr val="dk1"/>
                    </a:solidFill>
                  </a:rPr>
                  <a:t> adenomatosa familiar; e exposição prévia à </a:t>
                </a:r>
                <a:r>
                  <a:rPr lang="pt-BR" b="1" dirty="0" err="1">
                    <a:solidFill>
                      <a:schemeClr val="dk1"/>
                    </a:solidFill>
                  </a:rPr>
                  <a:t>radioquimioterapia</a:t>
                </a:r>
                <a:endParaRPr lang="pt-BR" b="1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14" name="Retângulo 13"/>
              <p:cNvSpPr/>
              <p:nvPr/>
            </p:nvSpPr>
            <p:spPr>
              <a:xfrm>
                <a:off x="142876" y="568091"/>
                <a:ext cx="4572000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rgbClr val="FF0000"/>
                    </a:solidFill>
                    <a:latin typeface="Helvetica"/>
                  </a:rPr>
                  <a:t>LAUDO FINAL</a:t>
                </a:r>
                <a:r>
                  <a:rPr lang="pt-BR" b="1" dirty="0">
                    <a:latin typeface="Helvetica"/>
                  </a:rPr>
                  <a:t> por protocolo microscópico adaptado ao proposto pelo </a:t>
                </a:r>
                <a:r>
                  <a:rPr lang="pt-BR" b="1" dirty="0">
                    <a:solidFill>
                      <a:srgbClr val="FF0000"/>
                    </a:solidFill>
                    <a:latin typeface="Helvetica"/>
                  </a:rPr>
                  <a:t>CAP</a:t>
                </a:r>
                <a:endParaRPr lang="pt-BR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Retângulo 15"/>
              <p:cNvSpPr/>
              <p:nvPr/>
            </p:nvSpPr>
            <p:spPr>
              <a:xfrm>
                <a:off x="0" y="0"/>
                <a:ext cx="27753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b="1" dirty="0"/>
                  <a:t>MATERIAL e MÉTODOS</a:t>
                </a:r>
              </a:p>
            </p:txBody>
          </p:sp>
        </p:grpSp>
        <p:pic>
          <p:nvPicPr>
            <p:cNvPr id="18" name="Picture 6" descr="C:\Users\Marilia\Desktop\Laco-Azul-Marinho-1080x1080-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55635" y="2000240"/>
              <a:ext cx="2286016" cy="22860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dd7c2aedd6_0_5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Radioterapia e Quimioterapia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Neoadjuvante</a:t>
            </a:r>
            <a:endParaRPr sz="2400" b="1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buSzPts val="3111"/>
            </a:pPr>
            <a:endParaRPr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Google Shape;136;g1dd7c2aedd6_0_56"/>
          <p:cNvSpPr txBox="1">
            <a:spLocks noGrp="1"/>
          </p:cNvSpPr>
          <p:nvPr>
            <p:ph type="body" idx="1"/>
          </p:nvPr>
        </p:nvSpPr>
        <p:spPr>
          <a:xfrm>
            <a:off x="285720" y="1928802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Autofit/>
          </a:bodyPr>
          <a:lstStyle/>
          <a:p>
            <a:pPr indent="-336547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ts val="1700"/>
              <a:buFont typeface="Wingdings" pitchFamily="2" charset="2"/>
              <a:buChar char="ü"/>
            </a:pPr>
            <a:r>
              <a:rPr lang="pt-BR" sz="2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Radioterapia na forma de Curso Curto (5 X 5Gy);</a:t>
            </a:r>
          </a:p>
          <a:p>
            <a:pPr indent="-336547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ts val="1700"/>
              <a:buFont typeface="Wingdings" pitchFamily="2" charset="2"/>
              <a:buChar char="ü"/>
            </a:pPr>
            <a:endParaRPr sz="240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indent="-336547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ts val="1700"/>
              <a:buFont typeface="Wingdings" pitchFamily="2" charset="2"/>
              <a:buChar char="ü"/>
            </a:pPr>
            <a:r>
              <a:rPr lang="pt-BR" sz="2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06 ciclos de quimioterapia com CAPOX</a:t>
            </a:r>
          </a:p>
          <a:p>
            <a:pPr indent="-336547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ts val="1700"/>
              <a:buNone/>
            </a:pPr>
            <a:r>
              <a:rPr lang="pt-BR" sz="2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BR" sz="2400" dirty="0" err="1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Capecitabina</a:t>
            </a:r>
            <a:r>
              <a:rPr lang="pt-BR" sz="2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 1000 </a:t>
            </a:r>
            <a:r>
              <a:rPr lang="pt-BR" sz="2400" dirty="0" err="1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mg</a:t>
            </a:r>
            <a:r>
              <a:rPr lang="pt-BR" sz="2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 /m2, 2x/dia entre os dias 1-14;</a:t>
            </a:r>
          </a:p>
          <a:p>
            <a:pPr indent="-336547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ts val="1700"/>
              <a:buNone/>
            </a:pPr>
            <a:r>
              <a:rPr lang="pt-BR" sz="2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BR" sz="2400" dirty="0" err="1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Oxaliplatina</a:t>
            </a:r>
            <a:r>
              <a:rPr lang="pt-BR" sz="2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 130 </a:t>
            </a:r>
            <a:r>
              <a:rPr lang="pt-BR" sz="2400" dirty="0" err="1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mg</a:t>
            </a:r>
            <a:r>
              <a:rPr lang="pt-BR" sz="2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/m2 intravenosa no D1;</a:t>
            </a:r>
          </a:p>
          <a:p>
            <a:pPr indent="-336547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ts val="1700"/>
              <a:buNone/>
            </a:pPr>
            <a:r>
              <a:rPr lang="pt-BR" sz="2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- Intervalo livre de quimioterapia entre os dias 15-21.</a:t>
            </a:r>
            <a:endParaRPr sz="240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r>
              <a:rPr lang="pt-BR" sz="2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 </a:t>
            </a:r>
            <a:endParaRPr sz="240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r>
              <a:rPr lang="pt-BR" sz="2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 </a:t>
            </a:r>
            <a:endParaRPr sz="240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indent="-228598" algn="just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endParaRPr sz="240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2370968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MATERIAL e MÉTODOS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2370968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MATERIAL e MÉTODOS</a:t>
            </a:r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1" y="428604"/>
            <a:ext cx="6726269" cy="6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2370968" cy="369332"/>
          </a:xfrm>
          <a:prstGeom prst="rect">
            <a:avLst/>
          </a:prstGeom>
        </p:spPr>
        <p:txBody>
          <a:bodyPr wrap="none" lIns="91439" tIns="45720" rIns="91439" bIns="45720">
            <a:spAutoFit/>
          </a:bodyPr>
          <a:lstStyle/>
          <a:p>
            <a:r>
              <a:rPr lang="pt-BR" b="1" dirty="0"/>
              <a:t>MATERIAL e MÉTODOS</a:t>
            </a:r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3116"/>
            <a:ext cx="8787235" cy="388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ângulo 5"/>
          <p:cNvSpPr/>
          <p:nvPr/>
        </p:nvSpPr>
        <p:spPr>
          <a:xfrm>
            <a:off x="-428628" y="1428736"/>
            <a:ext cx="10001288" cy="830997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pt-BR" sz="2400" b="1" dirty="0">
                <a:latin typeface="Arial" pitchFamily="34" charset="0"/>
                <a:cs typeface="Arial" pitchFamily="34" charset="0"/>
              </a:rPr>
              <a:t>Avaliação do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mesorreto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inteiramente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excisado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cirurgicamente</a:t>
            </a: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0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2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4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5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3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4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6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8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9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Props1.xml><?xml version="1.0" encoding="utf-8"?>
<ds:datastoreItem xmlns:ds="http://schemas.openxmlformats.org/officeDocument/2006/customXml" ds:itemID="{585B2AC2-089B-446C-9786-C051710074E0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9D14E057-9A11-48C0-867B-FB2E0285D026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FC7B2A2A-9107-4D71-ADED-71F9E8E7EDC9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86F78716-F028-40F8-B59A-C94F1AB79055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B83E3529-7D8B-4C57-90E9-07ED2EE92D9B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BB11D2AB-5852-4AD7-86F7-9D2500CC278A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D0445DD0-E910-4295-B7EC-98E066BC51A8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EE7242A9-7F2C-4AA1-922A-C5A15D907FAE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6710A6A7-6268-4737-9AD6-6A13EE57254A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40E5DC2F-F072-47C9-898B-7393DCBEAD0C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7188B64C-C8B7-4A87-9BB4-1FB2CD71A012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F1F48085-4419-4695-8DE4-795C753F2C3C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1B9B334F-D159-48DC-ADCE-C18135AC9A4D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68E77335-F493-4573-8126-D116EC64D8AD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56F4471A-9499-4BA1-9C85-83CDF6E19DEE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3333</TotalTime>
  <Words>1903</Words>
  <Application>Microsoft Office PowerPoint</Application>
  <PresentationFormat>Apresentação na tela (4:3)</PresentationFormat>
  <Paragraphs>242</Paragraphs>
  <Slides>36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Bold</vt:lpstr>
      <vt:lpstr>Helvetica</vt:lpstr>
      <vt:lpstr>Wingdings</vt:lpstr>
      <vt:lpstr>Tema do Office</vt:lpstr>
      <vt:lpstr>Simple Light</vt:lpstr>
      <vt:lpstr>Congresso de Patologia</vt:lpstr>
      <vt:lpstr>Apresentação do PowerPoint</vt:lpstr>
      <vt:lpstr>Declaração de Conflito de Interesse</vt:lpstr>
      <vt:lpstr>Apresentação do PowerPoint</vt:lpstr>
      <vt:lpstr>Apresentação do PowerPoint</vt:lpstr>
      <vt:lpstr>Apresentação do PowerPoint</vt:lpstr>
      <vt:lpstr>Apresentação do PowerPoint</vt:lpstr>
      <vt:lpstr>Radioterapia e Quimioterapia Neoadjuvante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Análise microscópica</vt:lpstr>
      <vt:lpstr>Análise microscópica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Muito obrigadA!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Marilia</dc:creator>
  <cp:lastModifiedBy>CN</cp:lastModifiedBy>
  <cp:revision>158</cp:revision>
  <dcterms:created xsi:type="dcterms:W3CDTF">2024-05-21T20:30:32Z</dcterms:created>
  <dcterms:modified xsi:type="dcterms:W3CDTF">2024-05-30T17:50:18Z</dcterms:modified>
</cp:coreProperties>
</file>